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119" d="100"/>
          <a:sy n="119"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70A227-F780-683B-C5F7-6C8A6817750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0660297-4804-DD13-8BEA-584E11774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8B2C38F1-4551-434D-2EC0-18AAE7941EBB}"/>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9DDBCA10-CF42-4586-05BA-86B70316894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2766DB4-01D4-7698-A98A-8084123EE4E7}"/>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347072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B26B7D-0E4E-2FFC-8E60-2A0F66836E55}"/>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2D7D23F-63C3-3A97-913F-6ADC2AD802D2}"/>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F9B0092-DC76-CB93-83FB-E43E4BF68EDD}"/>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AA1FA897-4A1E-D55B-C46C-7CA005549F4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85BAE85-AF66-ABD1-EA1E-27FA4D1FC6AC}"/>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24584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1AF2880-BA17-2B8B-5FD7-41005AEC6704}"/>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CC65C92-D7D7-92E6-E1F1-96BA98151013}"/>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F7160-86CC-6F03-9A2A-9723733E937E}"/>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866A5953-E3C6-A5FB-A53C-86062447319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3FB9C60-B17A-DFE2-4FE2-A8BF2F8863F0}"/>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1125801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32B8A-8269-B148-817D-92476CD3C1A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74AEAB1-A374-FE2F-63BD-903A598F034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321F36C2-3599-FFA5-C966-3439E9220172}"/>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9B1EE3C0-44C5-64DC-B7DD-4BA83044AB8F}"/>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3B5B53B-B3F4-D686-FB12-7808E074EEE6}"/>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304101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8A28B6-6FD4-F752-A93C-074A85D4A135}"/>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B49D2D7-6629-44C3-8224-47D0EEC92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F065359E-6523-E6B7-7EFB-D8672E02A762}"/>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14F43A1C-9375-6335-FE4D-EFEF93FB5F5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96ED29-0D14-111B-F9D3-219C3E82D322}"/>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58027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7BBC21-89CA-DE71-623B-3F6AFD12B69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22B2C94-13E1-7D95-00E8-E87C2D4485F3}"/>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F050D52-2749-9512-7B21-A55EF0A13D5B}"/>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B9B902C6-39B1-F8BC-D8DD-282533696C53}"/>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6" name="頁尾版面配置區 5">
            <a:extLst>
              <a:ext uri="{FF2B5EF4-FFF2-40B4-BE49-F238E27FC236}">
                <a16:creationId xmlns:a16="http://schemas.microsoft.com/office/drawing/2014/main" id="{8F0AD2CE-1E55-8B87-3AA0-C02DC1F20130}"/>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D05634A4-39C4-DE2A-905D-EB887661EAC2}"/>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747759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5C33CA-3D5D-901B-8AB8-3677A1C4D73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F7FE0F2-15BF-0EEF-5F80-65E2FD87E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661B9A74-05D1-36B9-64E6-6E9389622C72}"/>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9E742F78-58A8-3E6D-9398-5B05E6E50A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534FE183-0E5B-A78C-F1D8-6001A1F9D59B}"/>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5289D8A2-187C-5D97-5799-794554E1BCAB}"/>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8" name="頁尾版面配置區 7">
            <a:extLst>
              <a:ext uri="{FF2B5EF4-FFF2-40B4-BE49-F238E27FC236}">
                <a16:creationId xmlns:a16="http://schemas.microsoft.com/office/drawing/2014/main" id="{8BA84367-41DC-2B68-023B-0784C699E25D}"/>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0AE21C6-D853-EC5B-1B75-80B30CB29E9B}"/>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33006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9E097F-6FA1-327E-D7DB-C65E924C324E}"/>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E7EF54E0-487B-FFEE-4183-648E83B9BFFC}"/>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4" name="頁尾版面配置區 3">
            <a:extLst>
              <a:ext uri="{FF2B5EF4-FFF2-40B4-BE49-F238E27FC236}">
                <a16:creationId xmlns:a16="http://schemas.microsoft.com/office/drawing/2014/main" id="{6389C8B5-1DAB-B9B2-2A52-711AC3E85171}"/>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6A053F77-C8A8-65DC-8B95-EDEA54BFBEB4}"/>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386548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CB1D77D-3943-D4CC-3E44-30E9F4C663BE}"/>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3" name="頁尾版面配置區 2">
            <a:extLst>
              <a:ext uri="{FF2B5EF4-FFF2-40B4-BE49-F238E27FC236}">
                <a16:creationId xmlns:a16="http://schemas.microsoft.com/office/drawing/2014/main" id="{8DAA9457-381D-19F7-D546-65A2010B44D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6572043A-8C7B-A410-A522-E1782E3BEC83}"/>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283646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37F284-44F6-8E09-2557-292596E2925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3A74652-7E4E-BDD0-EFFF-C57C9950B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D10F1F3B-2806-F6E7-D1C2-56322E358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BE7E482-3C19-F791-367F-DF57FDE74500}"/>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6" name="頁尾版面配置區 5">
            <a:extLst>
              <a:ext uri="{FF2B5EF4-FFF2-40B4-BE49-F238E27FC236}">
                <a16:creationId xmlns:a16="http://schemas.microsoft.com/office/drawing/2014/main" id="{530EF081-6E6D-47D5-FE15-1C9B0CC68E30}"/>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C8E64EC-FBA8-F105-62BA-E8994927642E}"/>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2357764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DF38B9-7003-922F-DAEB-D537D03ABE7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C5738865-3C72-40BE-01AD-C6E23EEF32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8A0238AB-EEE5-5E8A-8BF4-AEC0BCE57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8CAE1CBD-8537-0E63-724A-E2F294099D44}"/>
              </a:ext>
            </a:extLst>
          </p:cNvPr>
          <p:cNvSpPr>
            <a:spLocks noGrp="1"/>
          </p:cNvSpPr>
          <p:nvPr>
            <p:ph type="dt" sz="half" idx="10"/>
          </p:nvPr>
        </p:nvSpPr>
        <p:spPr/>
        <p:txBody>
          <a:bodyPr/>
          <a:lstStyle/>
          <a:p>
            <a:fld id="{40415097-7D6C-864B-9E2A-54BAD46A78C3}" type="datetimeFigureOut">
              <a:rPr kumimoji="1" lang="zh-TW" altLang="en-US" smtClean="0"/>
              <a:t>2023/6/7</a:t>
            </a:fld>
            <a:endParaRPr kumimoji="1" lang="zh-TW" altLang="en-US"/>
          </a:p>
        </p:txBody>
      </p:sp>
      <p:sp>
        <p:nvSpPr>
          <p:cNvPr id="6" name="頁尾版面配置區 5">
            <a:extLst>
              <a:ext uri="{FF2B5EF4-FFF2-40B4-BE49-F238E27FC236}">
                <a16:creationId xmlns:a16="http://schemas.microsoft.com/office/drawing/2014/main" id="{7330CF5B-8FE9-C7C2-F483-F477D6C8D08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610B925-065F-1352-A467-8D3A6071ACFB}"/>
              </a:ext>
            </a:extLst>
          </p:cNvPr>
          <p:cNvSpPr>
            <a:spLocks noGrp="1"/>
          </p:cNvSpPr>
          <p:nvPr>
            <p:ph type="sldNum" sz="quarter" idx="12"/>
          </p:nvPr>
        </p:nvSpPr>
        <p:spPr/>
        <p:txBody>
          <a:body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1758522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E5AF934-DAEA-25CA-3C19-0AABFAEF6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596B23C-0B4C-8198-241B-0013B46B47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3BBFBB5-9073-92C6-BC35-D05FE34EA7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15097-7D6C-864B-9E2A-54BAD46A78C3}" type="datetimeFigureOut">
              <a:rPr kumimoji="1" lang="zh-TW" altLang="en-US" smtClean="0"/>
              <a:t>2023/6/7</a:t>
            </a:fld>
            <a:endParaRPr kumimoji="1" lang="zh-TW" altLang="en-US"/>
          </a:p>
        </p:txBody>
      </p:sp>
      <p:sp>
        <p:nvSpPr>
          <p:cNvPr id="5" name="頁尾版面配置區 4">
            <a:extLst>
              <a:ext uri="{FF2B5EF4-FFF2-40B4-BE49-F238E27FC236}">
                <a16:creationId xmlns:a16="http://schemas.microsoft.com/office/drawing/2014/main" id="{59F54331-E836-9E6D-55C4-076E9475A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D1B27357-374D-374D-B3B0-A096394D6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28758D-F6D8-BE4B-8D48-E6D613840B28}" type="slidenum">
              <a:rPr kumimoji="1" lang="zh-TW" altLang="en-US" smtClean="0"/>
              <a:t>‹#›</a:t>
            </a:fld>
            <a:endParaRPr kumimoji="1" lang="zh-TW" altLang="en-US"/>
          </a:p>
        </p:txBody>
      </p:sp>
    </p:spTree>
    <p:extLst>
      <p:ext uri="{BB962C8B-B14F-4D97-AF65-F5344CB8AC3E}">
        <p14:creationId xmlns:p14="http://schemas.microsoft.com/office/powerpoint/2010/main" val="2561780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Ktfvc9yTbzQ"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github.com/DavidHong1997/UAV_Final.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1E695E-D6BD-F7E6-E587-30CC4279A40B}"/>
              </a:ext>
            </a:extLst>
          </p:cNvPr>
          <p:cNvSpPr>
            <a:spLocks noGrp="1"/>
          </p:cNvSpPr>
          <p:nvPr>
            <p:ph type="ctrTitle"/>
          </p:nvPr>
        </p:nvSpPr>
        <p:spPr/>
        <p:txBody>
          <a:bodyPr/>
          <a:lstStyle/>
          <a:p>
            <a:r>
              <a:rPr kumimoji="1" lang="en-US" altLang="zh-TW" b="1" dirty="0">
                <a:latin typeface="Times New Roman" panose="02020603050405020304" pitchFamily="18" charset="0"/>
                <a:cs typeface="Times New Roman" panose="02020603050405020304" pitchFamily="18" charset="0"/>
              </a:rPr>
              <a:t>UAV Project</a:t>
            </a:r>
            <a:endParaRPr kumimoji="1" lang="zh-TW" altLang="en-US" b="1"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CE6D2D0C-A5DE-E787-7FFA-E9FB5D0926DA}"/>
              </a:ext>
            </a:extLst>
          </p:cNvPr>
          <p:cNvSpPr>
            <a:spLocks noGrp="1"/>
          </p:cNvSpPr>
          <p:nvPr>
            <p:ph type="subTitle" idx="1"/>
          </p:nvPr>
        </p:nvSpPr>
        <p:spPr/>
        <p:txBody>
          <a:bodyPr/>
          <a:lstStyle/>
          <a:p>
            <a:r>
              <a:rPr kumimoji="1" lang="zh-TW" altLang="en-US" dirty="0">
                <a:latin typeface="Kaiti SC" panose="02010600040101010101" pitchFamily="2" charset="-122"/>
                <a:ea typeface="Kaiti SC" panose="02010600040101010101" pitchFamily="2" charset="-122"/>
              </a:rPr>
              <a:t>機械所 洪得瑜 </a:t>
            </a:r>
            <a:r>
              <a:rPr kumimoji="1" lang="en-US" altLang="zh-TW" dirty="0">
                <a:latin typeface="Times New Roman" panose="02020603050405020304" pitchFamily="18" charset="0"/>
                <a:cs typeface="Times New Roman" panose="02020603050405020304" pitchFamily="18" charset="0"/>
              </a:rPr>
              <a:t>309611087</a:t>
            </a:r>
          </a:p>
        </p:txBody>
      </p:sp>
    </p:spTree>
    <p:extLst>
      <p:ext uri="{BB962C8B-B14F-4D97-AF65-F5344CB8AC3E}">
        <p14:creationId xmlns:p14="http://schemas.microsoft.com/office/powerpoint/2010/main" val="360500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24075A-D081-D7B4-7656-00D37537EA8A}"/>
              </a:ext>
            </a:extLst>
          </p:cNvPr>
          <p:cNvSpPr>
            <a:spLocks noGrp="1"/>
          </p:cNvSpPr>
          <p:nvPr>
            <p:ph type="title"/>
          </p:nvPr>
        </p:nvSpPr>
        <p:spPr/>
        <p:txBody>
          <a:bodyPr>
            <a:normAutofit/>
          </a:bodyPr>
          <a:lstStyle/>
          <a:p>
            <a:r>
              <a:rPr lang="en" altLang="zh-TW" b="1" i="0" dirty="0">
                <a:effectLst/>
                <a:latin typeface="Times New Roman" panose="02020603050405020304" pitchFamily="18" charset="0"/>
                <a:cs typeface="Times New Roman" panose="02020603050405020304" pitchFamily="18" charset="0"/>
              </a:rPr>
              <a:t>UAV Final project</a:t>
            </a:r>
            <a:endParaRPr kumimoji="1"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180F3764-C3E8-B6FE-5BC7-CB0E70679A9B}"/>
              </a:ext>
            </a:extLst>
          </p:cNvPr>
          <p:cNvSpPr>
            <a:spLocks noGrp="1"/>
          </p:cNvSpPr>
          <p:nvPr>
            <p:ph idx="1"/>
          </p:nvPr>
        </p:nvSpPr>
        <p:spPr>
          <a:xfrm>
            <a:off x="838200" y="1825624"/>
            <a:ext cx="10515600" cy="5231392"/>
          </a:xfrm>
        </p:spPr>
        <p:txBody>
          <a:bodyPr>
            <a:normAutofit/>
          </a:bodyPr>
          <a:lstStyle/>
          <a:p>
            <a:pPr algn="l"/>
            <a:r>
              <a:rPr lang="en" altLang="zh-TW" sz="2000" b="0" i="0" dirty="0">
                <a:effectLst/>
                <a:latin typeface="Times New Roman" panose="02020603050405020304" pitchFamily="18" charset="0"/>
                <a:cs typeface="Times New Roman" panose="02020603050405020304" pitchFamily="18" charset="0"/>
              </a:rPr>
              <a:t>In this project, each team has to complete the following part:</a:t>
            </a:r>
          </a:p>
          <a:p>
            <a:pPr algn="l">
              <a:buFont typeface="+mj-lt"/>
              <a:buAutoNum type="arabicPeriod"/>
            </a:pPr>
            <a:r>
              <a:rPr lang="en" altLang="zh-TW" sz="2000" b="0" i="0" dirty="0">
                <a:effectLst/>
                <a:latin typeface="Times New Roman" panose="02020603050405020304" pitchFamily="18" charset="0"/>
                <a:cs typeface="Times New Roman" panose="02020603050405020304" pitchFamily="18" charset="0"/>
              </a:rPr>
              <a:t>(10%) Select 10 points and visualize them on </a:t>
            </a:r>
            <a:r>
              <a:rPr lang="en" altLang="zh-TW" sz="2000" b="0" i="0" dirty="0" err="1">
                <a:effectLst/>
                <a:latin typeface="Times New Roman" panose="02020603050405020304" pitchFamily="18" charset="0"/>
                <a:cs typeface="Times New Roman" panose="02020603050405020304" pitchFamily="18" charset="0"/>
              </a:rPr>
              <a:t>Rviz</a:t>
            </a:r>
            <a:r>
              <a:rPr lang="en" altLang="zh-TW" sz="20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 altLang="zh-TW" sz="2000" b="0" i="0" dirty="0">
                <a:effectLst/>
                <a:latin typeface="Times New Roman" panose="02020603050405020304" pitchFamily="18" charset="0"/>
                <a:cs typeface="Times New Roman" panose="02020603050405020304" pitchFamily="18" charset="0"/>
              </a:rPr>
              <a:t>(40%) Implement QP trajectory planning using points you selected in part 1, and visualize trajectories on </a:t>
            </a:r>
            <a:r>
              <a:rPr lang="en" altLang="zh-TW" sz="2000" b="0" i="0" dirty="0" err="1">
                <a:effectLst/>
                <a:latin typeface="Times New Roman" panose="02020603050405020304" pitchFamily="18" charset="0"/>
                <a:cs typeface="Times New Roman" panose="02020603050405020304" pitchFamily="18" charset="0"/>
              </a:rPr>
              <a:t>Rviz</a:t>
            </a:r>
            <a:r>
              <a:rPr lang="en" altLang="zh-TW" sz="20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 altLang="zh-TW" sz="2000" b="0" i="0" dirty="0">
                <a:effectLst/>
                <a:latin typeface="Times New Roman" panose="02020603050405020304" pitchFamily="18" charset="0"/>
                <a:cs typeface="Times New Roman" panose="02020603050405020304" pitchFamily="18" charset="0"/>
              </a:rPr>
              <a:t>(10%) Run UAV‘s gazebo simulation and make it fly in trajectories you planned with the following topic: “/${</a:t>
            </a:r>
            <a:r>
              <a:rPr lang="en" altLang="zh-TW" sz="2000" b="0" i="0" dirty="0" err="1">
                <a:effectLst/>
                <a:latin typeface="Times New Roman" panose="02020603050405020304" pitchFamily="18" charset="0"/>
                <a:cs typeface="Times New Roman" panose="02020603050405020304" pitchFamily="18" charset="0"/>
              </a:rPr>
              <a:t>arg</a:t>
            </a:r>
            <a:r>
              <a:rPr lang="zh-TW" altLang="en-US" sz="2000" b="0" i="0" dirty="0">
                <a:effectLst/>
                <a:latin typeface="Times New Roman" panose="02020603050405020304" pitchFamily="18" charset="0"/>
                <a:cs typeface="Times New Roman" panose="02020603050405020304" pitchFamily="18" charset="0"/>
              </a:rPr>
              <a:t> </a:t>
            </a:r>
            <a:r>
              <a:rPr lang="en" altLang="zh-TW" sz="2000" b="0" i="0" dirty="0" err="1">
                <a:effectLst/>
                <a:latin typeface="Times New Roman" panose="02020603050405020304" pitchFamily="18" charset="0"/>
                <a:cs typeface="Times New Roman" panose="02020603050405020304" pitchFamily="18" charset="0"/>
              </a:rPr>
              <a:t>mav_name</a:t>
            </a:r>
            <a:r>
              <a:rPr lang="en" altLang="zh-TW" sz="2000" b="0" i="0" dirty="0">
                <a:effectLst/>
                <a:latin typeface="Times New Roman" panose="02020603050405020304" pitchFamily="18" charset="0"/>
                <a:cs typeface="Times New Roman" panose="02020603050405020304" pitchFamily="18" charset="0"/>
              </a:rPr>
              <a:t>}/command/trajectory". Notice that the heading of it should be towards its velocity direction.</a:t>
            </a:r>
          </a:p>
          <a:p>
            <a:pPr algn="l">
              <a:buFont typeface="+mj-lt"/>
              <a:buAutoNum type="arabicPeriod"/>
            </a:pPr>
            <a:r>
              <a:rPr lang="en" altLang="zh-TW" sz="2000" b="0" i="0" dirty="0">
                <a:effectLst/>
                <a:latin typeface="Times New Roman" panose="02020603050405020304" pitchFamily="18" charset="0"/>
                <a:cs typeface="Times New Roman" panose="02020603050405020304" pitchFamily="18" charset="0"/>
              </a:rPr>
              <a:t>(40%) Construct a UAV formation team with one leader and two followers, the heading direction of them should be the same, and followers should remain behind the direction the leader is facing. (Coordinate transformation is needed)</a:t>
            </a:r>
          </a:p>
          <a:p>
            <a:pPr algn="l"/>
            <a:r>
              <a:rPr lang="en" altLang="zh-TW" sz="2000" b="1" i="0" dirty="0">
                <a:effectLst/>
                <a:latin typeface="Kaiti SC" panose="02010600040101010101" pitchFamily="2" charset="-122"/>
                <a:ea typeface="Kaiti SC" panose="02010600040101010101" pitchFamily="2" charset="-122"/>
              </a:rPr>
              <a:t>Final Project </a:t>
            </a:r>
            <a:r>
              <a:rPr lang="zh-TW" altLang="en-US" sz="2000" b="1" i="0" dirty="0">
                <a:effectLst/>
                <a:latin typeface="Kaiti SC" panose="02010600040101010101" pitchFamily="2" charset="-122"/>
                <a:ea typeface="Kaiti SC" panose="02010600040101010101" pitchFamily="2" charset="-122"/>
              </a:rPr>
              <a:t>目標</a:t>
            </a:r>
          </a:p>
          <a:p>
            <a:pPr algn="l"/>
            <a:r>
              <a:rPr lang="zh-TW" altLang="en-US" sz="2000" b="0" i="0" dirty="0">
                <a:effectLst/>
                <a:latin typeface="Kaiti SC" panose="02010600040101010101" pitchFamily="2" charset="-122"/>
                <a:ea typeface="Kaiti SC" panose="02010600040101010101" pitchFamily="2" charset="-122"/>
              </a:rPr>
              <a:t>在</a:t>
            </a:r>
            <a:r>
              <a:rPr lang="en" altLang="zh-TW" sz="2000" b="0" i="0" dirty="0" err="1">
                <a:effectLst/>
                <a:latin typeface="Kaiti SC" panose="02010600040101010101" pitchFamily="2" charset="-122"/>
                <a:ea typeface="Kaiti SC" panose="02010600040101010101" pitchFamily="2" charset="-122"/>
              </a:rPr>
              <a:t>Rviz</a:t>
            </a:r>
            <a:r>
              <a:rPr lang="zh-TW" altLang="en-US" sz="2000" b="0" i="0" dirty="0">
                <a:effectLst/>
                <a:latin typeface="Kaiti SC" panose="02010600040101010101" pitchFamily="2" charset="-122"/>
                <a:ea typeface="Kaiti SC" panose="02010600040101010101" pitchFamily="2" charset="-122"/>
              </a:rPr>
              <a:t>中設置</a:t>
            </a:r>
            <a:r>
              <a:rPr lang="en-US" altLang="zh-TW" sz="2000" b="0" i="0" dirty="0">
                <a:effectLst/>
                <a:latin typeface="Kaiti SC" panose="02010600040101010101" pitchFamily="2" charset="-122"/>
                <a:ea typeface="Kaiti SC" panose="02010600040101010101" pitchFamily="2" charset="-122"/>
              </a:rPr>
              <a:t>10</a:t>
            </a:r>
            <a:r>
              <a:rPr lang="zh-TW" altLang="en-US" sz="2000" b="0" i="0" dirty="0">
                <a:effectLst/>
                <a:latin typeface="Kaiti SC" panose="02010600040101010101" pitchFamily="2" charset="-122"/>
                <a:ea typeface="Kaiti SC" panose="02010600040101010101" pitchFamily="2" charset="-122"/>
              </a:rPr>
              <a:t>點位置由</a:t>
            </a:r>
            <a:r>
              <a:rPr lang="en" altLang="zh-TW" sz="2000" b="0" i="0" dirty="0">
                <a:effectLst/>
                <a:latin typeface="Kaiti SC" panose="02010600040101010101" pitchFamily="2" charset="-122"/>
                <a:ea typeface="Kaiti SC" panose="02010600040101010101" pitchFamily="2" charset="-122"/>
              </a:rPr>
              <a:t>QP</a:t>
            </a:r>
            <a:r>
              <a:rPr lang="zh-TW" altLang="en-US" sz="2000" b="0" i="0" dirty="0">
                <a:effectLst/>
                <a:latin typeface="Kaiti SC" panose="02010600040101010101" pitchFamily="2" charset="-122"/>
                <a:ea typeface="Kaiti SC" panose="02010600040101010101" pitchFamily="2" charset="-122"/>
              </a:rPr>
              <a:t>軌跡規劃產生最優路徑</a:t>
            </a:r>
            <a:r>
              <a:rPr lang="en-US" altLang="zh-TW" sz="2000" b="0" i="0" dirty="0">
                <a:effectLst/>
                <a:latin typeface="Kaiti SC" panose="02010600040101010101" pitchFamily="2" charset="-122"/>
                <a:ea typeface="Kaiti SC" panose="02010600040101010101" pitchFamily="2" charset="-122"/>
              </a:rPr>
              <a:t>,</a:t>
            </a:r>
            <a:r>
              <a:rPr lang="zh-TW" altLang="en-US" sz="2000" b="0" i="0" dirty="0">
                <a:effectLst/>
                <a:latin typeface="Kaiti SC" panose="02010600040101010101" pitchFamily="2" charset="-122"/>
                <a:ea typeface="Kaiti SC" panose="02010600040101010101" pitchFamily="2" charset="-122"/>
              </a:rPr>
              <a:t>將路徑點發布在節點上</a:t>
            </a:r>
            <a:r>
              <a:rPr lang="en-US" altLang="zh-TW" sz="2000" b="0" i="0" dirty="0">
                <a:effectLst/>
                <a:latin typeface="Kaiti SC" panose="02010600040101010101" pitchFamily="2" charset="-122"/>
                <a:ea typeface="Kaiti SC" panose="02010600040101010101" pitchFamily="2" charset="-122"/>
              </a:rPr>
              <a:t>,</a:t>
            </a:r>
            <a:r>
              <a:rPr lang="zh-TW" altLang="en-US" sz="2000" b="0" i="0" dirty="0">
                <a:effectLst/>
                <a:latin typeface="Kaiti SC" panose="02010600040101010101" pitchFamily="2" charset="-122"/>
                <a:ea typeface="Kaiti SC" panose="02010600040101010101" pitchFamily="2" charset="-122"/>
              </a:rPr>
              <a:t>由主無人機接收路徑規劃軌跡飛行</a:t>
            </a:r>
            <a:r>
              <a:rPr lang="en-US" altLang="zh-TW" sz="2000" b="0" i="0" dirty="0">
                <a:effectLst/>
                <a:latin typeface="Kaiti SC" panose="02010600040101010101" pitchFamily="2" charset="-122"/>
                <a:ea typeface="Kaiti SC" panose="02010600040101010101" pitchFamily="2" charset="-122"/>
              </a:rPr>
              <a:t>,</a:t>
            </a:r>
            <a:r>
              <a:rPr lang="zh-TW" altLang="en-US" sz="2000" b="0" i="0" dirty="0">
                <a:effectLst/>
                <a:latin typeface="Kaiti SC" panose="02010600040101010101" pitchFamily="2" charset="-122"/>
                <a:ea typeface="Kaiti SC" panose="02010600040101010101" pitchFamily="2" charset="-122"/>
              </a:rPr>
              <a:t>在增加</a:t>
            </a:r>
            <a:r>
              <a:rPr lang="en-US" altLang="zh-TW" sz="2000" b="0" i="0" dirty="0">
                <a:effectLst/>
                <a:latin typeface="Kaiti SC" panose="02010600040101010101" pitchFamily="2" charset="-122"/>
                <a:ea typeface="Kaiti SC" panose="02010600040101010101" pitchFamily="2" charset="-122"/>
              </a:rPr>
              <a:t>2</a:t>
            </a:r>
            <a:r>
              <a:rPr lang="zh-TW" altLang="en-US" sz="2000" b="0" i="0" dirty="0">
                <a:effectLst/>
                <a:latin typeface="Kaiti SC" panose="02010600040101010101" pitchFamily="2" charset="-122"/>
                <a:ea typeface="Kaiti SC" panose="02010600040101010101" pitchFamily="2" charset="-122"/>
              </a:rPr>
              <a:t>部追隨無人機</a:t>
            </a:r>
            <a:r>
              <a:rPr lang="en-US" altLang="zh-TW" sz="2000" b="0" i="0" dirty="0">
                <a:effectLst/>
                <a:latin typeface="Kaiti SC" panose="02010600040101010101" pitchFamily="2" charset="-122"/>
                <a:ea typeface="Kaiti SC" panose="02010600040101010101" pitchFamily="2" charset="-122"/>
              </a:rPr>
              <a:t>,</a:t>
            </a:r>
            <a:r>
              <a:rPr lang="zh-TW" altLang="en-US" sz="2000" b="0" i="0" dirty="0">
                <a:effectLst/>
                <a:latin typeface="Kaiti SC" panose="02010600040101010101" pitchFamily="2" charset="-122"/>
                <a:ea typeface="Kaiti SC" panose="02010600040101010101" pitchFamily="2" charset="-122"/>
              </a:rPr>
              <a:t>且追隨無人機依照主無人機狀態飛行</a:t>
            </a:r>
            <a:r>
              <a:rPr lang="en-US" altLang="zh-TW" sz="2000" b="0" i="0" dirty="0">
                <a:effectLst/>
                <a:latin typeface="Kaiti SC" panose="02010600040101010101" pitchFamily="2" charset="-122"/>
                <a:ea typeface="Kaiti SC" panose="02010600040101010101" pitchFamily="2" charset="-122"/>
              </a:rPr>
              <a:t>,</a:t>
            </a:r>
            <a:r>
              <a:rPr lang="zh-TW" altLang="en-US" sz="2000" b="0" i="0" dirty="0">
                <a:effectLst/>
                <a:latin typeface="Kaiti SC" panose="02010600040101010101" pitchFamily="2" charset="-122"/>
                <a:ea typeface="Kaiti SC" panose="02010600040101010101" pitchFamily="2" charset="-122"/>
              </a:rPr>
              <a:t>及固定相對位置在主無人機位置</a:t>
            </a:r>
            <a:r>
              <a:rPr lang="zh-TW" altLang="en-US" sz="1400" b="0" i="0" dirty="0">
                <a:effectLst/>
                <a:latin typeface="Kaiti SC" panose="02010600040101010101" pitchFamily="2" charset="-122"/>
                <a:ea typeface="Kaiti SC" panose="02010600040101010101" pitchFamily="2" charset="-122"/>
              </a:rPr>
              <a:t>。</a:t>
            </a:r>
          </a:p>
        </p:txBody>
      </p:sp>
    </p:spTree>
    <p:extLst>
      <p:ext uri="{BB962C8B-B14F-4D97-AF65-F5344CB8AC3E}">
        <p14:creationId xmlns:p14="http://schemas.microsoft.com/office/powerpoint/2010/main" val="394477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CD62B7-FF7B-B59C-DAAE-6B1FF98F0DBA}"/>
              </a:ext>
            </a:extLst>
          </p:cNvPr>
          <p:cNvSpPr>
            <a:spLocks noGrp="1"/>
          </p:cNvSpPr>
          <p:nvPr>
            <p:ph type="title"/>
          </p:nvPr>
        </p:nvSpPr>
        <p:spPr/>
        <p:txBody>
          <a:bodyPr/>
          <a:lstStyle/>
          <a:p>
            <a:r>
              <a:rPr kumimoji="1" lang="en-US" altLang="zh-TW" b="1" dirty="0" err="1">
                <a:latin typeface="Times New Roman" panose="02020603050405020304" pitchFamily="18" charset="0"/>
                <a:cs typeface="Times New Roman" panose="02020603050405020304" pitchFamily="18" charset="0"/>
              </a:rPr>
              <a:t>rqt_graph</a:t>
            </a:r>
            <a:r>
              <a:rPr kumimoji="1" lang="en-US" altLang="zh-TW" b="1" dirty="0">
                <a:latin typeface="Times New Roman" panose="02020603050405020304" pitchFamily="18" charset="0"/>
                <a:cs typeface="Times New Roman" panose="02020603050405020304" pitchFamily="18" charset="0"/>
              </a:rPr>
              <a:t> </a:t>
            </a:r>
            <a:endParaRPr kumimoji="1" lang="zh-TW" altLang="en-US" b="1" dirty="0">
              <a:latin typeface="Times New Roman" panose="02020603050405020304" pitchFamily="18" charset="0"/>
              <a:cs typeface="Times New Roman" panose="02020603050405020304" pitchFamily="18" charset="0"/>
            </a:endParaRPr>
          </a:p>
        </p:txBody>
      </p:sp>
      <p:pic>
        <p:nvPicPr>
          <p:cNvPr id="5" name="內容版面配置區 4">
            <a:extLst>
              <a:ext uri="{FF2B5EF4-FFF2-40B4-BE49-F238E27FC236}">
                <a16:creationId xmlns:a16="http://schemas.microsoft.com/office/drawing/2014/main" id="{6C8E321D-36B0-FC63-892D-30DE3BF29044}"/>
              </a:ext>
            </a:extLst>
          </p:cNvPr>
          <p:cNvPicPr>
            <a:picLocks noGrp="1" noChangeAspect="1"/>
          </p:cNvPicPr>
          <p:nvPr>
            <p:ph idx="1"/>
          </p:nvPr>
        </p:nvPicPr>
        <p:blipFill>
          <a:blip r:embed="rId2"/>
          <a:stretch>
            <a:fillRect/>
          </a:stretch>
        </p:blipFill>
        <p:spPr>
          <a:xfrm>
            <a:off x="1566334" y="1427118"/>
            <a:ext cx="9059331" cy="5298485"/>
          </a:xfrm>
        </p:spPr>
      </p:pic>
      <p:sp>
        <p:nvSpPr>
          <p:cNvPr id="6" name="橢圓 5">
            <a:extLst>
              <a:ext uri="{FF2B5EF4-FFF2-40B4-BE49-F238E27FC236}">
                <a16:creationId xmlns:a16="http://schemas.microsoft.com/office/drawing/2014/main" id="{1E6AF28B-06F9-D1A7-8277-21CFBB439834}"/>
              </a:ext>
            </a:extLst>
          </p:cNvPr>
          <p:cNvSpPr/>
          <p:nvPr/>
        </p:nvSpPr>
        <p:spPr>
          <a:xfrm>
            <a:off x="7430172" y="2509221"/>
            <a:ext cx="2269864" cy="18395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5D8A71B4-56BB-2750-F7F6-A1EC1A35BCB1}"/>
              </a:ext>
            </a:extLst>
          </p:cNvPr>
          <p:cNvSpPr txBox="1"/>
          <p:nvPr/>
        </p:nvSpPr>
        <p:spPr>
          <a:xfrm>
            <a:off x="9958445" y="2274480"/>
            <a:ext cx="1705916" cy="369332"/>
          </a:xfrm>
          <a:prstGeom prst="rect">
            <a:avLst/>
          </a:prstGeom>
          <a:noFill/>
        </p:spPr>
        <p:txBody>
          <a:bodyPr wrap="none" rtlCol="0">
            <a:spAutoFit/>
          </a:bodyPr>
          <a:lstStyle/>
          <a:p>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QP </a:t>
            </a:r>
            <a:r>
              <a:rPr kumimoji="1" lang="zh-TW" altLang="en-US" dirty="0">
                <a:solidFill>
                  <a:srgbClr val="FF0000"/>
                </a:solidFill>
                <a:latin typeface="Kaiti SC" panose="02010600040101010101" pitchFamily="2" charset="-122"/>
                <a:ea typeface="Kaiti SC" panose="02010600040101010101" pitchFamily="2" charset="-122"/>
              </a:rPr>
              <a:t>最佳化軌跡</a:t>
            </a:r>
          </a:p>
        </p:txBody>
      </p:sp>
      <p:cxnSp>
        <p:nvCxnSpPr>
          <p:cNvPr id="10" name="直線箭頭接點 9">
            <a:extLst>
              <a:ext uri="{FF2B5EF4-FFF2-40B4-BE49-F238E27FC236}">
                <a16:creationId xmlns:a16="http://schemas.microsoft.com/office/drawing/2014/main" id="{611BF9F1-279E-ACB0-39DB-57061A9A8F3E}"/>
              </a:ext>
            </a:extLst>
          </p:cNvPr>
          <p:cNvCxnSpPr>
            <a:cxnSpLocks/>
            <a:endCxn id="7" idx="2"/>
          </p:cNvCxnSpPr>
          <p:nvPr/>
        </p:nvCxnSpPr>
        <p:spPr>
          <a:xfrm flipV="1">
            <a:off x="9700036" y="2643812"/>
            <a:ext cx="1111367" cy="7851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57723072-9BA4-AD5C-2FA0-C0169B60837D}"/>
              </a:ext>
            </a:extLst>
          </p:cNvPr>
          <p:cNvSpPr txBox="1"/>
          <p:nvPr/>
        </p:nvSpPr>
        <p:spPr>
          <a:xfrm>
            <a:off x="1566334" y="2667074"/>
            <a:ext cx="1107996" cy="369332"/>
          </a:xfrm>
          <a:prstGeom prst="rect">
            <a:avLst/>
          </a:prstGeom>
          <a:noFill/>
        </p:spPr>
        <p:txBody>
          <a:bodyPr wrap="none" rtlCol="0">
            <a:spAutoFit/>
          </a:bodyPr>
          <a:lstStyle/>
          <a:p>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主無人機</a:t>
            </a:r>
            <a:endParaRPr kumimoji="1" lang="zh-TW" altLang="en-US" dirty="0">
              <a:solidFill>
                <a:srgbClr val="FF0000"/>
              </a:solidFill>
              <a:latin typeface="Kaiti SC" panose="02010600040101010101" pitchFamily="2" charset="-122"/>
              <a:ea typeface="Kaiti SC" panose="02010600040101010101" pitchFamily="2" charset="-122"/>
            </a:endParaRPr>
          </a:p>
        </p:txBody>
      </p:sp>
      <p:cxnSp>
        <p:nvCxnSpPr>
          <p:cNvPr id="14" name="直線箭頭接點 13">
            <a:extLst>
              <a:ext uri="{FF2B5EF4-FFF2-40B4-BE49-F238E27FC236}">
                <a16:creationId xmlns:a16="http://schemas.microsoft.com/office/drawing/2014/main" id="{610200DF-B031-CD60-5CD4-39E784696E0E}"/>
              </a:ext>
            </a:extLst>
          </p:cNvPr>
          <p:cNvCxnSpPr>
            <a:cxnSpLocks/>
            <a:stCxn id="13" idx="3"/>
          </p:cNvCxnSpPr>
          <p:nvPr/>
        </p:nvCxnSpPr>
        <p:spPr>
          <a:xfrm>
            <a:off x="2674330" y="2851740"/>
            <a:ext cx="41177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A56422D-1BC2-AF6E-FA77-F16B97B26D57}"/>
              </a:ext>
            </a:extLst>
          </p:cNvPr>
          <p:cNvSpPr txBox="1"/>
          <p:nvPr/>
        </p:nvSpPr>
        <p:spPr>
          <a:xfrm>
            <a:off x="714177" y="3462465"/>
            <a:ext cx="1704313" cy="369332"/>
          </a:xfrm>
          <a:prstGeom prst="rect">
            <a:avLst/>
          </a:prstGeom>
          <a:noFill/>
        </p:spPr>
        <p:txBody>
          <a:bodyPr wrap="none" rtlCol="0">
            <a:spAutoFit/>
          </a:bodyPr>
          <a:lstStyle/>
          <a:p>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Follow </a:t>
            </a:r>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無人機</a:t>
            </a:r>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1</a:t>
            </a:r>
            <a:endParaRPr kumimoji="1" lang="zh-TW" altLang="en-US" dirty="0">
              <a:solidFill>
                <a:srgbClr val="FF0000"/>
              </a:solidFill>
              <a:latin typeface="Kaiti SC" panose="02010600040101010101" pitchFamily="2" charset="-122"/>
              <a:ea typeface="Kaiti SC" panose="02010600040101010101" pitchFamily="2" charset="-122"/>
            </a:endParaRPr>
          </a:p>
        </p:txBody>
      </p:sp>
      <p:sp>
        <p:nvSpPr>
          <p:cNvPr id="18" name="文字方塊 17">
            <a:extLst>
              <a:ext uri="{FF2B5EF4-FFF2-40B4-BE49-F238E27FC236}">
                <a16:creationId xmlns:a16="http://schemas.microsoft.com/office/drawing/2014/main" id="{7481544E-FE6A-6432-7594-F254E0FE68FD}"/>
              </a:ext>
            </a:extLst>
          </p:cNvPr>
          <p:cNvSpPr txBox="1"/>
          <p:nvPr/>
        </p:nvSpPr>
        <p:spPr>
          <a:xfrm>
            <a:off x="714176" y="6042329"/>
            <a:ext cx="1704313" cy="369332"/>
          </a:xfrm>
          <a:prstGeom prst="rect">
            <a:avLst/>
          </a:prstGeom>
          <a:noFill/>
        </p:spPr>
        <p:txBody>
          <a:bodyPr wrap="none" rtlCol="0">
            <a:spAutoFit/>
          </a:bodyPr>
          <a:lstStyle/>
          <a:p>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Follow </a:t>
            </a:r>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無人機</a:t>
            </a:r>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2</a:t>
            </a:r>
            <a:endParaRPr kumimoji="1" lang="zh-TW" altLang="en-US" dirty="0">
              <a:solidFill>
                <a:srgbClr val="FF0000"/>
              </a:solidFill>
              <a:latin typeface="Kaiti SC" panose="02010600040101010101" pitchFamily="2" charset="-122"/>
              <a:ea typeface="Kaiti SC" panose="02010600040101010101" pitchFamily="2" charset="-122"/>
            </a:endParaRPr>
          </a:p>
        </p:txBody>
      </p:sp>
      <p:cxnSp>
        <p:nvCxnSpPr>
          <p:cNvPr id="19" name="直線箭頭接點 18">
            <a:extLst>
              <a:ext uri="{FF2B5EF4-FFF2-40B4-BE49-F238E27FC236}">
                <a16:creationId xmlns:a16="http://schemas.microsoft.com/office/drawing/2014/main" id="{04C68714-6C5B-B90C-ADAF-9E1A7446302E}"/>
              </a:ext>
            </a:extLst>
          </p:cNvPr>
          <p:cNvCxnSpPr>
            <a:cxnSpLocks/>
            <a:stCxn id="17" idx="3"/>
          </p:cNvCxnSpPr>
          <p:nvPr/>
        </p:nvCxnSpPr>
        <p:spPr>
          <a:xfrm>
            <a:off x="2418490" y="3647131"/>
            <a:ext cx="59413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35ACBC62-46E9-2DD6-D418-7E81FC903793}"/>
              </a:ext>
            </a:extLst>
          </p:cNvPr>
          <p:cNvCxnSpPr>
            <a:cxnSpLocks/>
          </p:cNvCxnSpPr>
          <p:nvPr/>
        </p:nvCxnSpPr>
        <p:spPr>
          <a:xfrm>
            <a:off x="2418490" y="6226995"/>
            <a:ext cx="59413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7096525-AE41-CB89-8ED0-27784ECAA29A}"/>
              </a:ext>
            </a:extLst>
          </p:cNvPr>
          <p:cNvSpPr/>
          <p:nvPr/>
        </p:nvSpPr>
        <p:spPr>
          <a:xfrm>
            <a:off x="3317075" y="4155210"/>
            <a:ext cx="897116" cy="3871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a16="http://schemas.microsoft.com/office/drawing/2014/main" id="{033985DD-ADB8-4189-9277-6C1572B5D6A9}"/>
              </a:ext>
            </a:extLst>
          </p:cNvPr>
          <p:cNvSpPr/>
          <p:nvPr/>
        </p:nvSpPr>
        <p:spPr>
          <a:xfrm>
            <a:off x="3317075" y="5237314"/>
            <a:ext cx="897116" cy="3871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5" name="直線箭頭接點 24">
            <a:extLst>
              <a:ext uri="{FF2B5EF4-FFF2-40B4-BE49-F238E27FC236}">
                <a16:creationId xmlns:a16="http://schemas.microsoft.com/office/drawing/2014/main" id="{E7ABA0C1-63D0-BD5B-DF69-036C9E7ED396}"/>
              </a:ext>
            </a:extLst>
          </p:cNvPr>
          <p:cNvCxnSpPr>
            <a:cxnSpLocks/>
            <a:stCxn id="23" idx="2"/>
            <a:endCxn id="32" idx="3"/>
          </p:cNvCxnSpPr>
          <p:nvPr/>
        </p:nvCxnSpPr>
        <p:spPr>
          <a:xfrm flipH="1">
            <a:off x="2882790" y="4348778"/>
            <a:ext cx="434285" cy="5144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0FCF721E-FC5B-06DC-B454-30BAC325F8B5}"/>
              </a:ext>
            </a:extLst>
          </p:cNvPr>
          <p:cNvCxnSpPr>
            <a:cxnSpLocks/>
            <a:stCxn id="24" idx="2"/>
            <a:endCxn id="32" idx="3"/>
          </p:cNvCxnSpPr>
          <p:nvPr/>
        </p:nvCxnSpPr>
        <p:spPr>
          <a:xfrm flipH="1" flipV="1">
            <a:off x="2882790" y="4863202"/>
            <a:ext cx="434285" cy="56768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7B5F79E9-D39E-0503-9C05-53DEF3D8FC58}"/>
              </a:ext>
            </a:extLst>
          </p:cNvPr>
          <p:cNvSpPr txBox="1"/>
          <p:nvPr/>
        </p:nvSpPr>
        <p:spPr>
          <a:xfrm>
            <a:off x="396212" y="4540036"/>
            <a:ext cx="2486578" cy="646331"/>
          </a:xfrm>
          <a:prstGeom prst="rect">
            <a:avLst/>
          </a:prstGeom>
          <a:noFill/>
        </p:spPr>
        <p:txBody>
          <a:bodyPr wrap="none" rtlCol="0">
            <a:spAutoFit/>
          </a:bodyPr>
          <a:lstStyle/>
          <a:p>
            <a:pPr algn="ctr"/>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根據主無人機 </a:t>
            </a:r>
            <a:endPar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endParaRPr>
          </a:p>
          <a:p>
            <a:pPr algn="ctr"/>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IMU </a:t>
            </a:r>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及</a:t>
            </a:r>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 </a:t>
            </a:r>
            <a:r>
              <a:rPr kumimoji="1" lang="en-US" altLang="zh-TW" dirty="0" err="1">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odom</a:t>
            </a:r>
            <a:r>
              <a:rPr kumimoji="1" lang="en-US" altLang="zh-TW"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 </a:t>
            </a:r>
            <a:r>
              <a:rPr kumimoji="1" lang="zh-TW" altLang="en-US"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狀態追隨</a:t>
            </a:r>
            <a:endParaRPr kumimoji="1" lang="zh-TW" altLang="en-US" dirty="0">
              <a:solidFill>
                <a:srgbClr val="FF0000"/>
              </a:solidFill>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61065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C1C291-EC0E-5440-20EA-6152B8C0B0F8}"/>
              </a:ext>
            </a:extLst>
          </p:cNvPr>
          <p:cNvSpPr>
            <a:spLocks noGrp="1"/>
          </p:cNvSpPr>
          <p:nvPr>
            <p:ph type="title"/>
          </p:nvPr>
        </p:nvSpPr>
        <p:spPr/>
        <p:txBody>
          <a:bodyPr/>
          <a:lstStyle/>
          <a:p>
            <a:r>
              <a:rPr lang="en" altLang="zh-TW" b="1" dirty="0" err="1">
                <a:latin typeface="Times New Roman" panose="02020603050405020304" pitchFamily="18" charset="0"/>
                <a:cs typeface="Times New Roman" panose="02020603050405020304" pitchFamily="18" charset="0"/>
              </a:rPr>
              <a:t>Rviz</a:t>
            </a:r>
            <a:r>
              <a:rPr lang="en" altLang="zh-TW" b="1" dirty="0">
                <a:latin typeface="Times New Roman" panose="02020603050405020304" pitchFamily="18" charset="0"/>
                <a:cs typeface="Times New Roman" panose="02020603050405020304" pitchFamily="18" charset="0"/>
              </a:rPr>
              <a:t> </a:t>
            </a:r>
            <a:r>
              <a:rPr lang="en" altLang="zh-TW" b="1" dirty="0" err="1">
                <a:latin typeface="Times New Roman" panose="02020603050405020304" pitchFamily="18" charset="0"/>
                <a:cs typeface="Times New Roman" panose="02020603050405020304" pitchFamily="18" charset="0"/>
              </a:rPr>
              <a:t>wapoints</a:t>
            </a:r>
            <a:r>
              <a:rPr lang="en" altLang="zh-TW" b="1" dirty="0">
                <a:latin typeface="Times New Roman" panose="02020603050405020304" pitchFamily="18" charset="0"/>
                <a:cs typeface="Times New Roman" panose="02020603050405020304" pitchFamily="18" charset="0"/>
              </a:rPr>
              <a:t> to QP path</a:t>
            </a:r>
            <a:endParaRPr lang="zh-TW" altLang="en-US" b="1"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9B30D0B5-19DD-72C0-7722-705F7F7F23E3}"/>
              </a:ext>
            </a:extLst>
          </p:cNvPr>
          <p:cNvSpPr>
            <a:spLocks noGrp="1"/>
          </p:cNvSpPr>
          <p:nvPr>
            <p:ph idx="1"/>
          </p:nvPr>
        </p:nvSpPr>
        <p:spPr>
          <a:xfrm>
            <a:off x="838200" y="1825625"/>
            <a:ext cx="5522843" cy="4351338"/>
          </a:xfrm>
        </p:spPr>
        <p:txBody>
          <a:bodyPr/>
          <a:lstStyle/>
          <a:p>
            <a:pPr algn="l">
              <a:buFont typeface="+mj-lt"/>
              <a:buAutoNum type="arabicPeriod"/>
            </a:pPr>
            <a:r>
              <a:rPr lang="zh-TW" altLang="en-US" b="0" i="0" dirty="0">
                <a:effectLst/>
                <a:latin typeface="Kaiti SC" panose="02010600040101010101" pitchFamily="2" charset="-122"/>
                <a:ea typeface="Kaiti SC" panose="02010600040101010101" pitchFamily="2" charset="-122"/>
              </a:rPr>
              <a:t>修改發佈</a:t>
            </a:r>
            <a:r>
              <a:rPr lang="en-US" altLang="zh-TW" b="0" i="0" dirty="0">
                <a:effectLst/>
                <a:latin typeface="Times New Roman" panose="02020603050405020304" pitchFamily="18" charset="0"/>
                <a:ea typeface="Kaiti SC" panose="02010600040101010101" pitchFamily="2" charset="-122"/>
                <a:cs typeface="Times New Roman" panose="02020603050405020304" pitchFamily="18" charset="0"/>
              </a:rPr>
              <a:t>/</a:t>
            </a:r>
            <a:r>
              <a:rPr lang="en" altLang="zh-TW" b="0" i="0" dirty="0">
                <a:effectLst/>
                <a:latin typeface="Times New Roman" panose="02020603050405020304" pitchFamily="18" charset="0"/>
                <a:ea typeface="Kaiti SC" panose="02010600040101010101" pitchFamily="2" charset="-122"/>
                <a:cs typeface="Times New Roman" panose="02020603050405020304" pitchFamily="18" charset="0"/>
              </a:rPr>
              <a:t>waypoints</a:t>
            </a:r>
            <a:r>
              <a:rPr lang="zh-TW" altLang="en-US" b="0" i="0" dirty="0">
                <a:effectLst/>
                <a:latin typeface="Kaiti SC" panose="02010600040101010101" pitchFamily="2" charset="-122"/>
                <a:ea typeface="Kaiti SC" panose="02010600040101010101" pitchFamily="2" charset="-122"/>
              </a:rPr>
              <a:t>到指定坐標系</a:t>
            </a:r>
            <a:r>
              <a:rPr lang="en" altLang="zh-TW" b="0" i="0" dirty="0">
                <a:effectLst/>
                <a:latin typeface="Kaiti SC" panose="02010600040101010101" pitchFamily="2" charset="-122"/>
                <a:ea typeface="Kaiti SC" panose="02010600040101010101" pitchFamily="2" charset="-122"/>
              </a:rPr>
              <a:t>world.</a:t>
            </a:r>
          </a:p>
          <a:p>
            <a:pPr algn="l">
              <a:buFont typeface="+mj-lt"/>
              <a:buAutoNum type="arabicPeriod"/>
            </a:pPr>
            <a:r>
              <a:rPr lang="zh-TW" altLang="en-US" b="0" i="0" dirty="0">
                <a:effectLst/>
                <a:latin typeface="Kaiti SC" panose="02010600040101010101" pitchFamily="2" charset="-122"/>
                <a:ea typeface="Kaiti SC" panose="02010600040101010101" pitchFamily="2" charset="-122"/>
              </a:rPr>
              <a:t>任意點選</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10</a:t>
            </a:r>
            <a:r>
              <a:rPr lang="zh-TW" altLang="en-US" b="0" i="0" dirty="0">
                <a:effectLst/>
                <a:latin typeface="Kaiti SC" panose="02010600040101010101" pitchFamily="2" charset="-122"/>
                <a:ea typeface="Kaiti SC" panose="02010600040101010101" pitchFamily="2" charset="-122"/>
              </a:rPr>
              <a:t>點點座標後由</a:t>
            </a:r>
            <a:r>
              <a:rPr lang="en" altLang="zh-TW" dirty="0">
                <a:latin typeface="Times New Roman" panose="02020603050405020304" pitchFamily="18" charset="0"/>
                <a:ea typeface="Kaiti SC" panose="02010600040101010101" pitchFamily="2" charset="-122"/>
                <a:cs typeface="Times New Roman" panose="02020603050405020304" pitchFamily="18" charset="0"/>
              </a:rPr>
              <a:t>Publish Waypoints </a:t>
            </a:r>
            <a:r>
              <a:rPr lang="zh-TW" altLang="en-US" b="0" i="0" dirty="0">
                <a:effectLst/>
                <a:latin typeface="Kaiti SC" panose="02010600040101010101" pitchFamily="2" charset="-122"/>
                <a:ea typeface="Kaiti SC" panose="02010600040101010101" pitchFamily="2" charset="-122"/>
              </a:rPr>
              <a:t>到</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a:latin typeface="Times New Roman" panose="02020603050405020304" pitchFamily="18" charset="0"/>
                <a:ea typeface="Kaiti SC" panose="02010600040101010101" pitchFamily="2" charset="-122"/>
                <a:cs typeface="Times New Roman" panose="02020603050405020304" pitchFamily="18" charset="0"/>
              </a:rPr>
              <a:t>waypoints</a:t>
            </a:r>
            <a:r>
              <a:rPr lang="zh-TW" altLang="en-US" b="0" i="0" dirty="0">
                <a:effectLst/>
                <a:latin typeface="Kaiti SC" panose="02010600040101010101" pitchFamily="2" charset="-122"/>
                <a:ea typeface="Kaiti SC" panose="02010600040101010101" pitchFamily="2" charset="-122"/>
              </a:rPr>
              <a:t>節點上</a:t>
            </a:r>
          </a:p>
          <a:p>
            <a:pPr algn="l">
              <a:buFont typeface="+mj-lt"/>
              <a:buAutoNum type="arabicPeriod"/>
            </a:pPr>
            <a:r>
              <a:rPr lang="zh-TW" altLang="en-US" b="0" i="0" dirty="0">
                <a:effectLst/>
                <a:latin typeface="Kaiti SC" panose="02010600040101010101" pitchFamily="2" charset="-122"/>
                <a:ea typeface="Kaiti SC" panose="02010600040101010101" pitchFamily="2" charset="-122"/>
              </a:rPr>
              <a:t>而</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a:latin typeface="Times New Roman" panose="02020603050405020304" pitchFamily="18" charset="0"/>
                <a:ea typeface="Kaiti SC" panose="02010600040101010101" pitchFamily="2" charset="-122"/>
                <a:cs typeface="Times New Roman" panose="02020603050405020304" pitchFamily="18" charset="0"/>
              </a:rPr>
              <a:t>waypoints</a:t>
            </a:r>
            <a:r>
              <a:rPr lang="zh-TW" altLang="en-US" b="0" i="0" dirty="0">
                <a:effectLst/>
                <a:latin typeface="Kaiti SC" panose="02010600040101010101" pitchFamily="2" charset="-122"/>
                <a:ea typeface="Kaiti SC" panose="02010600040101010101" pitchFamily="2" charset="-122"/>
              </a:rPr>
              <a:t>有發布點座標在由</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qptrajectory</a:t>
            </a:r>
            <a:r>
              <a:rPr lang="zh-TW" altLang="en-US" b="0" i="0" dirty="0">
                <a:effectLst/>
                <a:latin typeface="Kaiti SC" panose="02010600040101010101" pitchFamily="2" charset="-122"/>
                <a:ea typeface="Kaiti SC" panose="02010600040101010101" pitchFamily="2" charset="-122"/>
              </a:rPr>
              <a:t>節點接收座標位置</a:t>
            </a:r>
          </a:p>
          <a:p>
            <a:pPr algn="l">
              <a:buFont typeface="+mj-lt"/>
              <a:buAutoNum type="arabicPeriod"/>
            </a:pPr>
            <a:r>
              <a:rPr lang="zh-TW" altLang="en-US" b="0" i="0" dirty="0">
                <a:effectLst/>
                <a:latin typeface="Kaiti SC" panose="02010600040101010101" pitchFamily="2" charset="-122"/>
                <a:ea typeface="Kaiti SC" panose="02010600040101010101" pitchFamily="2" charset="-122"/>
              </a:rPr>
              <a:t>透過</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qptrajectory</a:t>
            </a:r>
            <a:r>
              <a:rPr lang="zh-TW" altLang="en-US" b="0" i="0" dirty="0">
                <a:effectLst/>
                <a:latin typeface="Kaiti SC" panose="02010600040101010101" pitchFamily="2" charset="-122"/>
                <a:ea typeface="Kaiti SC" panose="02010600040101010101" pitchFamily="2" charset="-122"/>
              </a:rPr>
              <a:t>節點計算</a:t>
            </a:r>
            <a:r>
              <a:rPr lang="en" altLang="zh-TW" b="0" i="0" dirty="0">
                <a:effectLst/>
                <a:latin typeface="Kaiti SC" panose="02010600040101010101" pitchFamily="2" charset="-122"/>
                <a:ea typeface="Kaiti SC" panose="02010600040101010101" pitchFamily="2" charset="-122"/>
              </a:rPr>
              <a:t>QP</a:t>
            </a:r>
            <a:r>
              <a:rPr lang="zh-TW" altLang="en-US" b="0" i="0" dirty="0">
                <a:effectLst/>
                <a:latin typeface="Kaiti SC" panose="02010600040101010101" pitchFamily="2" charset="-122"/>
                <a:ea typeface="Kaiti SC" panose="02010600040101010101" pitchFamily="2" charset="-122"/>
              </a:rPr>
              <a:t>路徑結果</a:t>
            </a:r>
            <a:r>
              <a:rPr lang="en-US" altLang="zh-TW" b="0" i="0" dirty="0">
                <a:effectLst/>
                <a:latin typeface="Kaiti SC" panose="02010600040101010101" pitchFamily="2" charset="-122"/>
                <a:ea typeface="Kaiti SC" panose="02010600040101010101" pitchFamily="2" charset="-122"/>
              </a:rPr>
              <a:t>,</a:t>
            </a:r>
            <a:r>
              <a:rPr lang="zh-TW" altLang="en-US" b="0" i="0" dirty="0">
                <a:effectLst/>
                <a:latin typeface="Kaiti SC" panose="02010600040101010101" pitchFamily="2" charset="-122"/>
                <a:ea typeface="Kaiti SC" panose="02010600040101010101" pitchFamily="2" charset="-122"/>
              </a:rPr>
              <a:t>並將規劃結果發布到</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qp_path</a:t>
            </a:r>
            <a:r>
              <a:rPr lang="zh-TW" altLang="en-US" b="0" i="0" dirty="0">
                <a:effectLst/>
                <a:latin typeface="Kaiti SC" panose="02010600040101010101" pitchFamily="2" charset="-122"/>
                <a:ea typeface="Kaiti SC" panose="02010600040101010101" pitchFamily="2" charset="-122"/>
              </a:rPr>
              <a:t>節點上</a:t>
            </a:r>
          </a:p>
          <a:p>
            <a:endParaRPr kumimoji="1" lang="zh-TW" altLang="en-US" dirty="0"/>
          </a:p>
        </p:txBody>
      </p:sp>
      <p:pic>
        <p:nvPicPr>
          <p:cNvPr id="5" name="圖片 4">
            <a:extLst>
              <a:ext uri="{FF2B5EF4-FFF2-40B4-BE49-F238E27FC236}">
                <a16:creationId xmlns:a16="http://schemas.microsoft.com/office/drawing/2014/main" id="{A28DC2F3-74F2-E73C-3A8F-E5FCC0F01BAF}"/>
              </a:ext>
            </a:extLst>
          </p:cNvPr>
          <p:cNvPicPr>
            <a:picLocks noChangeAspect="1"/>
          </p:cNvPicPr>
          <p:nvPr/>
        </p:nvPicPr>
        <p:blipFill rotWithShape="1">
          <a:blip r:embed="rId2"/>
          <a:srcRect r="13827"/>
          <a:stretch/>
        </p:blipFill>
        <p:spPr>
          <a:xfrm>
            <a:off x="7514363" y="0"/>
            <a:ext cx="4361673" cy="6858000"/>
          </a:xfrm>
          <a:prstGeom prst="rect">
            <a:avLst/>
          </a:prstGeom>
        </p:spPr>
      </p:pic>
    </p:spTree>
    <p:extLst>
      <p:ext uri="{BB962C8B-B14F-4D97-AF65-F5344CB8AC3E}">
        <p14:creationId xmlns:p14="http://schemas.microsoft.com/office/powerpoint/2010/main" val="44442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9D8D9-225A-610F-3F38-D5407893C5E3}"/>
              </a:ext>
            </a:extLst>
          </p:cNvPr>
          <p:cNvSpPr>
            <a:spLocks noGrp="1"/>
          </p:cNvSpPr>
          <p:nvPr>
            <p:ph type="title"/>
          </p:nvPr>
        </p:nvSpPr>
        <p:spPr/>
        <p:txBody>
          <a:bodyPr>
            <a:normAutofit/>
          </a:bodyPr>
          <a:lstStyle/>
          <a:p>
            <a:r>
              <a:rPr kumimoji="1" lang="en" altLang="zh-TW" b="1" dirty="0">
                <a:latin typeface="Times New Roman" panose="02020603050405020304" pitchFamily="18" charset="0"/>
                <a:cs typeface="Times New Roman" panose="02020603050405020304" pitchFamily="18" charset="0"/>
              </a:rPr>
              <a:t>QP trajectory move </a:t>
            </a:r>
            <a:br>
              <a:rPr kumimoji="1" lang="en" altLang="zh-TW" b="1" dirty="0">
                <a:latin typeface="Times New Roman" panose="02020603050405020304" pitchFamily="18" charset="0"/>
                <a:cs typeface="Times New Roman" panose="02020603050405020304" pitchFamily="18" charset="0"/>
              </a:rPr>
            </a:br>
            <a:r>
              <a:rPr kumimoji="1" lang="en" altLang="zh-TW" b="1" dirty="0">
                <a:latin typeface="Times New Roman" panose="02020603050405020304" pitchFamily="18" charset="0"/>
                <a:cs typeface="Times New Roman" panose="02020603050405020304" pitchFamily="18" charset="0"/>
              </a:rPr>
              <a:t>and spawn UAV</a:t>
            </a:r>
            <a:endParaRPr kumimoji="1" lang="zh-TW" altLang="en-US" b="1"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33A957E-84E1-2437-E3EA-29D20BFB5766}"/>
              </a:ext>
            </a:extLst>
          </p:cNvPr>
          <p:cNvSpPr>
            <a:spLocks noGrp="1"/>
          </p:cNvSpPr>
          <p:nvPr>
            <p:ph idx="1"/>
          </p:nvPr>
        </p:nvSpPr>
        <p:spPr>
          <a:xfrm>
            <a:off x="838200" y="1825625"/>
            <a:ext cx="5045765" cy="4351338"/>
          </a:xfrm>
        </p:spPr>
        <p:txBody>
          <a:bodyPr/>
          <a:lstStyle/>
          <a:p>
            <a:pPr algn="l">
              <a:buFont typeface="+mj-lt"/>
              <a:buAutoNum type="arabicPeriod"/>
            </a:pPr>
            <a:r>
              <a:rPr lang="zh-TW" altLang="en-US" b="0" i="0" dirty="0">
                <a:effectLst/>
                <a:latin typeface="Kaiti SC" panose="02010600040101010101" pitchFamily="2" charset="-122"/>
                <a:ea typeface="Kaiti SC" panose="02010600040101010101" pitchFamily="2" charset="-122"/>
              </a:rPr>
              <a:t>由主無人機節點接收</a:t>
            </a:r>
            <a:r>
              <a:rPr lang="en-US" altLang="zh-TW" b="0" i="0" dirty="0">
                <a:effectLst/>
                <a:latin typeface="Times New Roman" panose="02020603050405020304" pitchFamily="18" charset="0"/>
                <a:ea typeface="Kaiti SC" panose="02010600040101010101" pitchFamily="2" charset="-122"/>
                <a:cs typeface="Times New Roman" panose="02020603050405020304" pitchFamily="18" charset="0"/>
              </a:rPr>
              <a:t>/</a:t>
            </a:r>
            <a:r>
              <a:rPr lang="en" altLang="zh-TW" b="0" i="0" dirty="0" err="1">
                <a:effectLst/>
                <a:latin typeface="Times New Roman" panose="02020603050405020304" pitchFamily="18" charset="0"/>
                <a:ea typeface="Kaiti SC" panose="02010600040101010101" pitchFamily="2" charset="-122"/>
                <a:cs typeface="Times New Roman" panose="02020603050405020304" pitchFamily="18" charset="0"/>
              </a:rPr>
              <a:t>qp_path</a:t>
            </a:r>
            <a:r>
              <a:rPr lang="zh-TW" altLang="en-US" b="0" i="0" dirty="0">
                <a:effectLst/>
                <a:latin typeface="Kaiti SC" panose="02010600040101010101" pitchFamily="2" charset="-122"/>
                <a:ea typeface="Kaiti SC" panose="02010600040101010101" pitchFamily="2" charset="-122"/>
              </a:rPr>
              <a:t>路徑</a:t>
            </a:r>
            <a:r>
              <a:rPr lang="en-US" altLang="zh-TW" b="0" i="0" dirty="0">
                <a:effectLst/>
                <a:latin typeface="Kaiti SC" panose="02010600040101010101" pitchFamily="2" charset="-122"/>
                <a:ea typeface="Kaiti SC" panose="02010600040101010101" pitchFamily="2" charset="-122"/>
              </a:rPr>
              <a:t>,</a:t>
            </a:r>
            <a:r>
              <a:rPr lang="zh-TW" altLang="en-US" b="0" i="0" dirty="0">
                <a:effectLst/>
                <a:latin typeface="Kaiti SC" panose="02010600040101010101" pitchFamily="2" charset="-122"/>
                <a:ea typeface="Kaiti SC" panose="02010600040101010101" pitchFamily="2" charset="-122"/>
              </a:rPr>
              <a:t>並重新計算</a:t>
            </a:r>
            <a:r>
              <a:rPr lang="en" altLang="zh-TW" dirty="0">
                <a:latin typeface="Times New Roman" panose="02020603050405020304" pitchFamily="18" charset="0"/>
                <a:ea typeface="Kaiti SC" panose="02010600040101010101" pitchFamily="2" charset="-122"/>
                <a:cs typeface="Times New Roman" panose="02020603050405020304" pitchFamily="18" charset="0"/>
              </a:rPr>
              <a:t>desire yaw</a:t>
            </a:r>
          </a:p>
          <a:p>
            <a:pPr algn="l">
              <a:buFont typeface="+mj-lt"/>
              <a:buAutoNum type="arabicPeriod"/>
            </a:pPr>
            <a:r>
              <a:rPr lang="zh-TW" altLang="en-US" b="0" i="0" dirty="0">
                <a:effectLst/>
                <a:latin typeface="Kaiti SC" panose="02010600040101010101" pitchFamily="2" charset="-122"/>
                <a:ea typeface="Kaiti SC" panose="02010600040101010101" pitchFamily="2" charset="-122"/>
              </a:rPr>
              <a:t>重新將</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qp_path</a:t>
            </a:r>
            <a:r>
              <a:rPr lang="zh-TW" altLang="en-US" b="0" i="0" dirty="0">
                <a:effectLst/>
                <a:latin typeface="Kaiti SC" panose="02010600040101010101" pitchFamily="2" charset="-122"/>
                <a:ea typeface="Kaiti SC" panose="02010600040101010101" pitchFamily="2" charset="-122"/>
              </a:rPr>
              <a:t>資料型態改為</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trajectory_msgs</a:t>
            </a:r>
            <a:r>
              <a:rPr lang="en"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MultiDOFJointTrajectory</a:t>
            </a:r>
            <a:r>
              <a:rPr lang="zh-TW" altLang="en-US" b="0" i="0" dirty="0">
                <a:effectLst/>
                <a:latin typeface="Kaiti SC" panose="02010600040101010101" pitchFamily="2" charset="-122"/>
                <a:ea typeface="Kaiti SC" panose="02010600040101010101" pitchFamily="2" charset="-122"/>
              </a:rPr>
              <a:t>重新發布</a:t>
            </a:r>
          </a:p>
          <a:p>
            <a:pPr algn="l">
              <a:buFont typeface="+mj-lt"/>
              <a:buAutoNum type="arabicPeriod"/>
            </a:pPr>
            <a:r>
              <a:rPr lang="zh-TW" altLang="en-US" b="0" i="0" dirty="0">
                <a:effectLst/>
                <a:latin typeface="Kaiti SC" panose="02010600040101010101" pitchFamily="2" charset="-122"/>
                <a:ea typeface="Kaiti SC" panose="02010600040101010101" pitchFamily="2" charset="-122"/>
              </a:rPr>
              <a:t>而發布的路徑為命令與</a:t>
            </a:r>
            <a:r>
              <a:rPr lang="en" altLang="zh-TW" dirty="0">
                <a:latin typeface="Times New Roman" panose="02020603050405020304" pitchFamily="18" charset="0"/>
                <a:ea typeface="Kaiti SC" panose="02010600040101010101" pitchFamily="2" charset="-122"/>
                <a:cs typeface="Times New Roman" panose="02020603050405020304" pitchFamily="18" charset="0"/>
              </a:rPr>
              <a:t>UAV</a:t>
            </a:r>
            <a:r>
              <a:rPr lang="zh-TW" altLang="en-US" b="0" i="0" dirty="0">
                <a:effectLst/>
                <a:latin typeface="Kaiti SC" panose="02010600040101010101" pitchFamily="2" charset="-122"/>
                <a:ea typeface="Kaiti SC" panose="02010600040101010101" pitchFamily="2" charset="-122"/>
              </a:rPr>
              <a:t>已作</a:t>
            </a:r>
            <a:r>
              <a:rPr lang="en" altLang="zh-TW" dirty="0">
                <a:latin typeface="Times New Roman" panose="02020603050405020304" pitchFamily="18" charset="0"/>
                <a:ea typeface="Kaiti SC" panose="02010600040101010101" pitchFamily="2" charset="-122"/>
                <a:cs typeface="Times New Roman" panose="02020603050405020304" pitchFamily="18" charset="0"/>
              </a:rPr>
              <a:t>Topic</a:t>
            </a:r>
            <a:r>
              <a:rPr lang="zh-TW" altLang="en-US" b="0" i="0" dirty="0">
                <a:effectLst/>
                <a:latin typeface="Kaiti SC" panose="02010600040101010101" pitchFamily="2" charset="-122"/>
                <a:ea typeface="Kaiti SC" panose="02010600040101010101" pitchFamily="2" charset="-122"/>
              </a:rPr>
              <a:t>連結</a:t>
            </a:r>
            <a:r>
              <a:rPr lang="en-US" altLang="zh-TW" b="0" i="0" dirty="0">
                <a:effectLst/>
                <a:latin typeface="Kaiti SC" panose="02010600040101010101" pitchFamily="2" charset="-122"/>
                <a:ea typeface="Kaiti SC" panose="02010600040101010101" pitchFamily="2" charset="-122"/>
              </a:rPr>
              <a:t>,</a:t>
            </a:r>
            <a:r>
              <a:rPr lang="zh-TW" altLang="en-US" b="0" i="0" dirty="0">
                <a:effectLst/>
                <a:latin typeface="Kaiti SC" panose="02010600040101010101" pitchFamily="2" charset="-122"/>
                <a:ea typeface="Kaiti SC" panose="02010600040101010101" pitchFamily="2" charset="-122"/>
              </a:rPr>
              <a:t>即發布到指定</a:t>
            </a:r>
            <a:r>
              <a:rPr lang="en" altLang="zh-TW" dirty="0">
                <a:latin typeface="Times New Roman" panose="02020603050405020304" pitchFamily="18" charset="0"/>
                <a:ea typeface="Kaiti SC" panose="02010600040101010101" pitchFamily="2" charset="-122"/>
                <a:cs typeface="Times New Roman" panose="02020603050405020304" pitchFamily="18" charset="0"/>
              </a:rPr>
              <a:t>UAV</a:t>
            </a:r>
            <a:r>
              <a:rPr lang="zh-TW" altLang="en-US" b="0" i="0" dirty="0">
                <a:effectLst/>
                <a:latin typeface="Kaiti SC" panose="02010600040101010101" pitchFamily="2" charset="-122"/>
                <a:ea typeface="Kaiti SC" panose="02010600040101010101" pitchFamily="2" charset="-122"/>
              </a:rPr>
              <a:t>節點控制無人機</a:t>
            </a:r>
            <a:r>
              <a:rPr lang="en-US" altLang="zh-TW" b="0" i="0" dirty="0">
                <a:effectLst/>
                <a:latin typeface="Kaiti SC" panose="02010600040101010101" pitchFamily="2" charset="-122"/>
                <a:ea typeface="Kaiti SC" panose="02010600040101010101" pitchFamily="2" charset="-122"/>
              </a:rPr>
              <a:t>.</a:t>
            </a:r>
          </a:p>
          <a:p>
            <a:endParaRPr kumimoji="1" lang="zh-TW" altLang="en-US" dirty="0"/>
          </a:p>
        </p:txBody>
      </p:sp>
      <p:pic>
        <p:nvPicPr>
          <p:cNvPr id="5" name="圖片 4">
            <a:extLst>
              <a:ext uri="{FF2B5EF4-FFF2-40B4-BE49-F238E27FC236}">
                <a16:creationId xmlns:a16="http://schemas.microsoft.com/office/drawing/2014/main" id="{42DF4CD7-E7C2-7970-216E-2606C6394A4A}"/>
              </a:ext>
            </a:extLst>
          </p:cNvPr>
          <p:cNvPicPr>
            <a:picLocks noChangeAspect="1"/>
          </p:cNvPicPr>
          <p:nvPr/>
        </p:nvPicPr>
        <p:blipFill>
          <a:blip r:embed="rId2"/>
          <a:stretch>
            <a:fillRect/>
          </a:stretch>
        </p:blipFill>
        <p:spPr>
          <a:xfrm>
            <a:off x="7265007" y="0"/>
            <a:ext cx="4926993" cy="6858000"/>
          </a:xfrm>
          <a:prstGeom prst="rect">
            <a:avLst/>
          </a:prstGeom>
        </p:spPr>
      </p:pic>
    </p:spTree>
    <p:extLst>
      <p:ext uri="{BB962C8B-B14F-4D97-AF65-F5344CB8AC3E}">
        <p14:creationId xmlns:p14="http://schemas.microsoft.com/office/powerpoint/2010/main" val="2519177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7C8CE-C85B-EF41-4487-C07F3E7AE9EF}"/>
              </a:ext>
            </a:extLst>
          </p:cNvPr>
          <p:cNvSpPr>
            <a:spLocks noGrp="1"/>
          </p:cNvSpPr>
          <p:nvPr>
            <p:ph type="title"/>
          </p:nvPr>
        </p:nvSpPr>
        <p:spPr/>
        <p:txBody>
          <a:bodyPr>
            <a:normAutofit/>
          </a:bodyPr>
          <a:lstStyle/>
          <a:p>
            <a:r>
              <a:rPr kumimoji="1" lang="en" altLang="zh-TW" b="1" dirty="0">
                <a:latin typeface="Times New Roman" panose="02020603050405020304" pitchFamily="18" charset="0"/>
                <a:cs typeface="Times New Roman" panose="02020603050405020304" pitchFamily="18" charset="0"/>
              </a:rPr>
              <a:t>Follower UAV</a:t>
            </a:r>
            <a:endParaRPr kumimoji="1" lang="zh-TW" altLang="en-US" b="1"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18BCA4CC-0AE8-2829-D83D-975F9AE5A0C7}"/>
              </a:ext>
            </a:extLst>
          </p:cNvPr>
          <p:cNvSpPr>
            <a:spLocks noGrp="1"/>
          </p:cNvSpPr>
          <p:nvPr>
            <p:ph idx="1"/>
          </p:nvPr>
        </p:nvSpPr>
        <p:spPr>
          <a:xfrm>
            <a:off x="838201" y="1825625"/>
            <a:ext cx="8782878" cy="4351338"/>
          </a:xfrm>
        </p:spPr>
        <p:txBody>
          <a:bodyPr/>
          <a:lstStyle/>
          <a:p>
            <a:pPr algn="l">
              <a:buFont typeface="+mj-lt"/>
              <a:buAutoNum type="arabicPeriod"/>
            </a:pPr>
            <a:r>
              <a:rPr lang="en" altLang="zh-TW" dirty="0">
                <a:latin typeface="Times New Roman" panose="02020603050405020304" pitchFamily="18" charset="0"/>
                <a:ea typeface="Kaiti SC" panose="02010600040101010101" pitchFamily="2" charset="-122"/>
                <a:cs typeface="Times New Roman" panose="02020603050405020304" pitchFamily="18" charset="0"/>
              </a:rPr>
              <a:t>S</a:t>
            </a:r>
            <a:r>
              <a:rPr lang="en" altLang="zh-TW" b="0" i="0" dirty="0">
                <a:effectLst/>
                <a:latin typeface="Times New Roman" panose="02020603050405020304" pitchFamily="18" charset="0"/>
                <a:ea typeface="Kaiti SC" panose="02010600040101010101" pitchFamily="2" charset="-122"/>
                <a:cs typeface="Times New Roman" panose="02020603050405020304" pitchFamily="18" charset="0"/>
              </a:rPr>
              <a:t>pawn UAV </a:t>
            </a:r>
            <a:r>
              <a:rPr lang="zh-TW" altLang="en-US" b="0" i="0" dirty="0">
                <a:effectLst/>
                <a:latin typeface="Kaiti SC" panose="02010600040101010101" pitchFamily="2" charset="-122"/>
                <a:ea typeface="Kaiti SC" panose="02010600040101010101" pitchFamily="2" charset="-122"/>
              </a:rPr>
              <a:t>在 </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mav_with_waypoint_publisher.launch</a:t>
            </a:r>
            <a:r>
              <a:rPr lang="en" altLang="zh-TW" dirty="0">
                <a:latin typeface="Times New Roman" panose="02020603050405020304" pitchFamily="18" charset="0"/>
                <a:ea typeface="Kaiti SC" panose="02010600040101010101" pitchFamily="2" charset="-122"/>
                <a:cs typeface="Times New Roman" panose="02020603050405020304" pitchFamily="18" charset="0"/>
              </a:rPr>
              <a:t> file</a:t>
            </a:r>
            <a:r>
              <a:rPr lang="zh-TW" altLang="en-US" b="0" i="0" dirty="0">
                <a:effectLst/>
                <a:latin typeface="Kaiti SC" panose="02010600040101010101" pitchFamily="2" charset="-122"/>
                <a:ea typeface="Kaiti SC" panose="02010600040101010101" pitchFamily="2" charset="-122"/>
              </a:rPr>
              <a:t>中增加無人機模型</a:t>
            </a:r>
            <a:endParaRPr lang="en-US" altLang="zh-TW" b="0" i="0" dirty="0">
              <a:effectLst/>
              <a:latin typeface="Kaiti SC" panose="02010600040101010101" pitchFamily="2" charset="-122"/>
              <a:ea typeface="Kaiti SC" panose="02010600040101010101" pitchFamily="2" charset="-122"/>
            </a:endParaRPr>
          </a:p>
          <a:p>
            <a:pPr marL="0" indent="0" algn="l">
              <a:buNone/>
            </a:pPr>
            <a:endParaRPr lang="zh-TW" altLang="en-US" b="0" i="0" dirty="0">
              <a:effectLst/>
              <a:latin typeface="Kaiti SC" panose="02010600040101010101" pitchFamily="2" charset="-122"/>
              <a:ea typeface="Kaiti SC" panose="02010600040101010101" pitchFamily="2" charset="-122"/>
            </a:endParaRPr>
          </a:p>
        </p:txBody>
      </p:sp>
      <p:pic>
        <p:nvPicPr>
          <p:cNvPr id="5" name="圖片 4">
            <a:extLst>
              <a:ext uri="{FF2B5EF4-FFF2-40B4-BE49-F238E27FC236}">
                <a16:creationId xmlns:a16="http://schemas.microsoft.com/office/drawing/2014/main" id="{9AE57D53-FA3C-7E19-28C8-7284BB6C0488}"/>
              </a:ext>
            </a:extLst>
          </p:cNvPr>
          <p:cNvPicPr>
            <a:picLocks noChangeAspect="1"/>
          </p:cNvPicPr>
          <p:nvPr/>
        </p:nvPicPr>
        <p:blipFill>
          <a:blip r:embed="rId2"/>
          <a:stretch>
            <a:fillRect/>
          </a:stretch>
        </p:blipFill>
        <p:spPr>
          <a:xfrm>
            <a:off x="4314618" y="2264253"/>
            <a:ext cx="5073512" cy="4593747"/>
          </a:xfrm>
          <a:prstGeom prst="rect">
            <a:avLst/>
          </a:prstGeom>
        </p:spPr>
      </p:pic>
    </p:spTree>
    <p:extLst>
      <p:ext uri="{BB962C8B-B14F-4D97-AF65-F5344CB8AC3E}">
        <p14:creationId xmlns:p14="http://schemas.microsoft.com/office/powerpoint/2010/main" val="1134780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9C6327-FBAB-5FBB-C2E2-86189721D587}"/>
              </a:ext>
            </a:extLst>
          </p:cNvPr>
          <p:cNvSpPr>
            <a:spLocks noGrp="1"/>
          </p:cNvSpPr>
          <p:nvPr>
            <p:ph type="title"/>
          </p:nvPr>
        </p:nvSpPr>
        <p:spPr/>
        <p:txBody>
          <a:bodyPr/>
          <a:lstStyle/>
          <a:p>
            <a:r>
              <a:rPr kumimoji="1" lang="en" altLang="zh-TW" sz="4400" b="1" dirty="0">
                <a:latin typeface="Times New Roman" panose="02020603050405020304" pitchFamily="18" charset="0"/>
                <a:cs typeface="Times New Roman" panose="02020603050405020304" pitchFamily="18" charset="0"/>
              </a:rPr>
              <a:t>Follower UAV</a:t>
            </a:r>
            <a:endParaRPr kumimoji="1" lang="zh-TW" altLang="en-US" dirty="0"/>
          </a:p>
        </p:txBody>
      </p:sp>
      <p:sp>
        <p:nvSpPr>
          <p:cNvPr id="3" name="內容版面配置區 2">
            <a:extLst>
              <a:ext uri="{FF2B5EF4-FFF2-40B4-BE49-F238E27FC236}">
                <a16:creationId xmlns:a16="http://schemas.microsoft.com/office/drawing/2014/main" id="{B2141B8F-EB6F-1E02-92CE-1E632A57A18F}"/>
              </a:ext>
            </a:extLst>
          </p:cNvPr>
          <p:cNvSpPr>
            <a:spLocks noGrp="1"/>
          </p:cNvSpPr>
          <p:nvPr>
            <p:ph idx="1"/>
          </p:nvPr>
        </p:nvSpPr>
        <p:spPr/>
        <p:txBody>
          <a:bodyPr/>
          <a:lstStyle/>
          <a:p>
            <a:pPr algn="l">
              <a:buFont typeface="+mj-lt"/>
              <a:buAutoNum type="arabicPeriod" startAt="2"/>
            </a:pPr>
            <a:r>
              <a:rPr lang="zh-TW" altLang="en-US" b="0" i="0" dirty="0">
                <a:effectLst/>
                <a:latin typeface="Kaiti SC" panose="02010600040101010101" pitchFamily="2" charset="-122"/>
                <a:ea typeface="Kaiti SC" panose="02010600040101010101" pitchFamily="2" charset="-122"/>
                <a:cs typeface="Times New Roman" panose="02020603050405020304" pitchFamily="18" charset="0"/>
              </a:rPr>
              <a:t>並修改 </a:t>
            </a:r>
            <a:r>
              <a:rPr lang="en" altLang="zh-TW" b="0" i="0" dirty="0" err="1">
                <a:effectLst/>
                <a:latin typeface="Times New Roman" panose="02020603050405020304" pitchFamily="18" charset="0"/>
                <a:ea typeface="Kaiti SC" panose="02010600040101010101" pitchFamily="2" charset="-122"/>
                <a:cs typeface="Times New Roman" panose="02020603050405020304" pitchFamily="18" charset="0"/>
              </a:rPr>
              <a:t>CMakeLists.txt</a:t>
            </a:r>
            <a:r>
              <a:rPr lang="en" altLang="zh-TW" b="0" i="0" dirty="0">
                <a:effectLst/>
                <a:latin typeface="Times New Roman" panose="02020603050405020304" pitchFamily="18" charset="0"/>
                <a:ea typeface="Kaiti SC" panose="02010600040101010101" pitchFamily="2" charset="-122"/>
                <a:cs typeface="Times New Roman" panose="02020603050405020304" pitchFamily="18" charset="0"/>
              </a:rPr>
              <a:t> </a:t>
            </a:r>
            <a:r>
              <a:rPr lang="zh-TW" altLang="en-US" b="0" i="0" dirty="0">
                <a:effectLst/>
                <a:latin typeface="Kaiti SC" panose="02010600040101010101" pitchFamily="2" charset="-122"/>
                <a:ea typeface="Kaiti SC" panose="02010600040101010101" pitchFamily="2" charset="-122"/>
                <a:cs typeface="Times New Roman" panose="02020603050405020304" pitchFamily="18" charset="0"/>
              </a:rPr>
              <a:t>增加編譯路徑</a:t>
            </a:r>
          </a:p>
          <a:p>
            <a:pPr marL="0" indent="0" algn="l">
              <a:buNone/>
            </a:pPr>
            <a:endParaRPr lang="zh-TW" altLang="en-US"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圖片 4">
            <a:extLst>
              <a:ext uri="{FF2B5EF4-FFF2-40B4-BE49-F238E27FC236}">
                <a16:creationId xmlns:a16="http://schemas.microsoft.com/office/drawing/2014/main" id="{87AB1437-B343-DB1B-7BF7-BB97A0D890F3}"/>
              </a:ext>
            </a:extLst>
          </p:cNvPr>
          <p:cNvPicPr>
            <a:picLocks noChangeAspect="1"/>
          </p:cNvPicPr>
          <p:nvPr/>
        </p:nvPicPr>
        <p:blipFill>
          <a:blip r:embed="rId2"/>
          <a:stretch>
            <a:fillRect/>
          </a:stretch>
        </p:blipFill>
        <p:spPr>
          <a:xfrm>
            <a:off x="996811" y="2376103"/>
            <a:ext cx="10198377" cy="4328807"/>
          </a:xfrm>
          <a:prstGeom prst="rect">
            <a:avLst/>
          </a:prstGeom>
        </p:spPr>
      </p:pic>
    </p:spTree>
    <p:extLst>
      <p:ext uri="{BB962C8B-B14F-4D97-AF65-F5344CB8AC3E}">
        <p14:creationId xmlns:p14="http://schemas.microsoft.com/office/powerpoint/2010/main" val="162366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BC7EB4-37A5-9CB9-9BAE-4454D96066FE}"/>
              </a:ext>
            </a:extLst>
          </p:cNvPr>
          <p:cNvSpPr>
            <a:spLocks noGrp="1"/>
          </p:cNvSpPr>
          <p:nvPr>
            <p:ph type="title"/>
          </p:nvPr>
        </p:nvSpPr>
        <p:spPr/>
        <p:txBody>
          <a:bodyPr/>
          <a:lstStyle/>
          <a:p>
            <a:r>
              <a:rPr kumimoji="1" lang="en" altLang="zh-TW" sz="4400" b="1" dirty="0">
                <a:latin typeface="Times New Roman" panose="02020603050405020304" pitchFamily="18" charset="0"/>
                <a:cs typeface="Times New Roman" panose="02020603050405020304" pitchFamily="18" charset="0"/>
              </a:rPr>
              <a:t>Follower UAV</a:t>
            </a:r>
            <a:endParaRPr kumimoji="1" lang="zh-TW" altLang="en-US" dirty="0"/>
          </a:p>
        </p:txBody>
      </p:sp>
      <p:sp>
        <p:nvSpPr>
          <p:cNvPr id="3" name="內容版面配置區 2">
            <a:extLst>
              <a:ext uri="{FF2B5EF4-FFF2-40B4-BE49-F238E27FC236}">
                <a16:creationId xmlns:a16="http://schemas.microsoft.com/office/drawing/2014/main" id="{A2428961-0383-A7C0-9B87-DB99E7A3A8C8}"/>
              </a:ext>
            </a:extLst>
          </p:cNvPr>
          <p:cNvSpPr>
            <a:spLocks noGrp="1"/>
          </p:cNvSpPr>
          <p:nvPr>
            <p:ph idx="1"/>
          </p:nvPr>
        </p:nvSpPr>
        <p:spPr>
          <a:xfrm>
            <a:off x="838200" y="1825625"/>
            <a:ext cx="11353799" cy="4351338"/>
          </a:xfrm>
        </p:spPr>
        <p:txBody>
          <a:bodyPr/>
          <a:lstStyle/>
          <a:p>
            <a:pPr marL="0" indent="0">
              <a:buNone/>
            </a:pPr>
            <a:r>
              <a:rPr lang="en-US" altLang="zh-TW" b="0" i="0" dirty="0">
                <a:effectLst/>
                <a:latin typeface="Kaiti SC" panose="02010600040101010101" pitchFamily="2" charset="-122"/>
                <a:ea typeface="Kaiti SC" panose="02010600040101010101" pitchFamily="2" charset="-122"/>
              </a:rPr>
              <a:t>3.</a:t>
            </a:r>
            <a:r>
              <a:rPr lang="zh-TW" altLang="en-US" b="0" i="0" dirty="0">
                <a:effectLst/>
                <a:latin typeface="Kaiti SC" panose="02010600040101010101" pitchFamily="2" charset="-122"/>
                <a:ea typeface="Kaiti SC" panose="02010600040101010101" pitchFamily="2" charset="-122"/>
              </a:rPr>
              <a:t>在</a:t>
            </a:r>
            <a:r>
              <a:rPr lang="en" altLang="zh-TW" b="0" i="0" dirty="0">
                <a:effectLst/>
                <a:latin typeface="Times New Roman" panose="02020603050405020304" pitchFamily="18" charset="0"/>
                <a:ea typeface="Kaiti SC" panose="02010600040101010101" pitchFamily="2" charset="-122"/>
                <a:cs typeface="Times New Roman" panose="02020603050405020304" pitchFamily="18" charset="0"/>
              </a:rPr>
              <a:t>waypoint_publisher_file2.cpp </a:t>
            </a:r>
            <a:r>
              <a:rPr lang="zh-TW" altLang="en-US" b="0" i="0" dirty="0">
                <a:effectLst/>
                <a:latin typeface="Kaiti SC" panose="02010600040101010101" pitchFamily="2" charset="-122"/>
                <a:ea typeface="Kaiti SC" panose="02010600040101010101" pitchFamily="2" charset="-122"/>
              </a:rPr>
              <a:t>及 </a:t>
            </a:r>
            <a:r>
              <a:rPr lang="en" altLang="zh-TW" dirty="0">
                <a:latin typeface="Times New Roman" panose="02020603050405020304" pitchFamily="18" charset="0"/>
                <a:ea typeface="Kaiti SC" panose="02010600040101010101" pitchFamily="2" charset="-122"/>
                <a:cs typeface="Times New Roman" panose="02020603050405020304" pitchFamily="18" charset="0"/>
              </a:rPr>
              <a:t>wapoint_publisher_file3.cpp</a:t>
            </a:r>
            <a:r>
              <a:rPr lang="en" altLang="zh-TW" b="0" i="0" dirty="0">
                <a:effectLst/>
                <a:latin typeface="Kaiti SC" panose="02010600040101010101" pitchFamily="2" charset="-122"/>
                <a:ea typeface="Kaiti SC" panose="02010600040101010101" pitchFamily="2" charset="-122"/>
              </a:rPr>
              <a:t> </a:t>
            </a:r>
            <a:r>
              <a:rPr lang="zh-TW" altLang="en-US" b="0" i="0" dirty="0">
                <a:effectLst/>
                <a:latin typeface="Kaiti SC" panose="02010600040101010101" pitchFamily="2" charset="-122"/>
                <a:ea typeface="Kaiti SC" panose="02010600040101010101" pitchFamily="2" charset="-122"/>
              </a:rPr>
              <a:t>訂閱主無人機位置及姿態資訊</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a:latin typeface="Times New Roman" panose="02020603050405020304" pitchFamily="18" charset="0"/>
                <a:ea typeface="Kaiti SC" panose="02010600040101010101" pitchFamily="2" charset="-122"/>
                <a:cs typeface="Times New Roman" panose="02020603050405020304" pitchFamily="18" charset="0"/>
              </a:rPr>
              <a:t>firefly/</a:t>
            </a:r>
            <a:r>
              <a:rPr lang="en" altLang="zh-TW" dirty="0" err="1">
                <a:latin typeface="Times New Roman" panose="02020603050405020304" pitchFamily="18" charset="0"/>
                <a:ea typeface="Kaiti SC" panose="02010600040101010101" pitchFamily="2" charset="-122"/>
                <a:cs typeface="Times New Roman" panose="02020603050405020304" pitchFamily="18" charset="0"/>
              </a:rPr>
              <a:t>imu</a:t>
            </a:r>
            <a:r>
              <a:rPr lang="en" altLang="zh-TW" dirty="0">
                <a:latin typeface="Times New Roman" panose="02020603050405020304" pitchFamily="18" charset="0"/>
                <a:ea typeface="Kaiti SC" panose="02010600040101010101" pitchFamily="2" charset="-122"/>
                <a:cs typeface="Times New Roman" panose="02020603050405020304" pitchFamily="18" charset="0"/>
              </a:rPr>
              <a:t> </a:t>
            </a:r>
            <a:r>
              <a:rPr lang="zh-TW" altLang="en-US" b="0" i="0" dirty="0">
                <a:effectLst/>
                <a:latin typeface="Kaiti SC" panose="02010600040101010101" pitchFamily="2" charset="-122"/>
                <a:ea typeface="Kaiti SC" panose="02010600040101010101" pitchFamily="2" charset="-122"/>
              </a:rPr>
              <a:t>及 </a:t>
            </a:r>
            <a:r>
              <a:rPr lang="en-US" altLang="zh-TW" dirty="0">
                <a:latin typeface="Times New Roman" panose="02020603050405020304" pitchFamily="18" charset="0"/>
                <a:ea typeface="Kaiti SC" panose="02010600040101010101" pitchFamily="2" charset="-122"/>
                <a:cs typeface="Times New Roman" panose="02020603050405020304" pitchFamily="18" charset="0"/>
              </a:rPr>
              <a:t>/</a:t>
            </a:r>
            <a:r>
              <a:rPr lang="en" altLang="zh-TW" dirty="0">
                <a:latin typeface="Times New Roman" panose="02020603050405020304" pitchFamily="18" charset="0"/>
                <a:ea typeface="Kaiti SC" panose="02010600040101010101" pitchFamily="2" charset="-122"/>
                <a:cs typeface="Times New Roman" panose="02020603050405020304" pitchFamily="18" charset="0"/>
              </a:rPr>
              <a:t>firefly/odometry_sensor1/position </a:t>
            </a:r>
            <a:r>
              <a:rPr lang="zh-TW" altLang="en-US" b="0" i="0" dirty="0">
                <a:effectLst/>
                <a:latin typeface="Kaiti SC" panose="02010600040101010101" pitchFamily="2" charset="-122"/>
                <a:ea typeface="Kaiti SC" panose="02010600040101010101" pitchFamily="2" charset="-122"/>
              </a:rPr>
              <a:t>計算出相對固定位置及姿態飛行</a:t>
            </a:r>
          </a:p>
          <a:p>
            <a:endParaRPr kumimoji="1" lang="zh-TW" altLang="en-US" dirty="0"/>
          </a:p>
        </p:txBody>
      </p:sp>
      <p:pic>
        <p:nvPicPr>
          <p:cNvPr id="5" name="圖片 4">
            <a:extLst>
              <a:ext uri="{FF2B5EF4-FFF2-40B4-BE49-F238E27FC236}">
                <a16:creationId xmlns:a16="http://schemas.microsoft.com/office/drawing/2014/main" id="{A6A92053-6CF4-4EC4-6C96-5D08B1E42798}"/>
              </a:ext>
            </a:extLst>
          </p:cNvPr>
          <p:cNvPicPr>
            <a:picLocks noChangeAspect="1"/>
          </p:cNvPicPr>
          <p:nvPr/>
        </p:nvPicPr>
        <p:blipFill>
          <a:blip r:embed="rId2"/>
          <a:stretch>
            <a:fillRect/>
          </a:stretch>
        </p:blipFill>
        <p:spPr>
          <a:xfrm>
            <a:off x="2955236" y="3075848"/>
            <a:ext cx="7116416" cy="3782152"/>
          </a:xfrm>
          <a:prstGeom prst="rect">
            <a:avLst/>
          </a:prstGeom>
        </p:spPr>
      </p:pic>
    </p:spTree>
    <p:extLst>
      <p:ext uri="{BB962C8B-B14F-4D97-AF65-F5344CB8AC3E}">
        <p14:creationId xmlns:p14="http://schemas.microsoft.com/office/powerpoint/2010/main" val="2820242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B1F071-5AEB-1D7A-6172-6F5B4F05B338}"/>
              </a:ext>
            </a:extLst>
          </p:cNvPr>
          <p:cNvSpPr>
            <a:spLocks noGrp="1"/>
          </p:cNvSpPr>
          <p:nvPr>
            <p:ph type="title"/>
          </p:nvPr>
        </p:nvSpPr>
        <p:spPr/>
        <p:txBody>
          <a:bodyPr/>
          <a:lstStyle/>
          <a:p>
            <a:r>
              <a:rPr kumimoji="1" lang="en-US" altLang="zh-TW" b="1" dirty="0">
                <a:latin typeface="Times New Roman" panose="02020603050405020304" pitchFamily="18" charset="0"/>
                <a:cs typeface="Times New Roman" panose="02020603050405020304" pitchFamily="18" charset="0"/>
              </a:rPr>
              <a:t>Result of Video</a:t>
            </a:r>
            <a:endParaRPr kumimoji="1" lang="zh-TW" altLang="en-US" b="1" dirty="0">
              <a:latin typeface="Times New Roman" panose="02020603050405020304" pitchFamily="18" charset="0"/>
              <a:cs typeface="Times New Roman" panose="02020603050405020304" pitchFamily="18" charset="0"/>
            </a:endParaRPr>
          </a:p>
        </p:txBody>
      </p:sp>
      <p:pic>
        <p:nvPicPr>
          <p:cNvPr id="7" name="內容版面配置區 6">
            <a:extLst>
              <a:ext uri="{FF2B5EF4-FFF2-40B4-BE49-F238E27FC236}">
                <a16:creationId xmlns:a16="http://schemas.microsoft.com/office/drawing/2014/main" id="{C69B79F1-96F6-5B26-2EE5-F0CAC3CDDED8}"/>
              </a:ext>
            </a:extLst>
          </p:cNvPr>
          <p:cNvPicPr>
            <a:picLocks noGrp="1" noChangeAspect="1"/>
          </p:cNvPicPr>
          <p:nvPr>
            <p:ph idx="1"/>
          </p:nvPr>
        </p:nvPicPr>
        <p:blipFill>
          <a:blip r:embed="rId2"/>
          <a:stretch>
            <a:fillRect/>
          </a:stretch>
        </p:blipFill>
        <p:spPr>
          <a:xfrm>
            <a:off x="1540201" y="2232711"/>
            <a:ext cx="8260015" cy="4602983"/>
          </a:xfrm>
        </p:spPr>
      </p:pic>
      <p:sp>
        <p:nvSpPr>
          <p:cNvPr id="5" name="文字方塊 4">
            <a:extLst>
              <a:ext uri="{FF2B5EF4-FFF2-40B4-BE49-F238E27FC236}">
                <a16:creationId xmlns:a16="http://schemas.microsoft.com/office/drawing/2014/main" id="{49691555-B105-7FE4-D2B5-C620D9C9613F}"/>
              </a:ext>
            </a:extLst>
          </p:cNvPr>
          <p:cNvSpPr txBox="1"/>
          <p:nvPr/>
        </p:nvSpPr>
        <p:spPr>
          <a:xfrm>
            <a:off x="838200" y="1234937"/>
            <a:ext cx="10005391" cy="954107"/>
          </a:xfrm>
          <a:prstGeom prst="rect">
            <a:avLst/>
          </a:prstGeom>
          <a:noFill/>
        </p:spPr>
        <p:txBody>
          <a:bodyPr wrap="square">
            <a:spAutoFit/>
          </a:bodyPr>
          <a:lstStyle/>
          <a:p>
            <a:r>
              <a:rPr lang="en-US" altLang="zh-TW" sz="2800" dirty="0">
                <a:latin typeface="Times New Roman" panose="02020603050405020304" pitchFamily="18" charset="0"/>
                <a:cs typeface="Times New Roman" panose="02020603050405020304" pitchFamily="18" charset="0"/>
              </a:rPr>
              <a:t>Link : </a:t>
            </a:r>
            <a:r>
              <a:rPr lang="en-US" altLang="zh-TW" sz="2800" dirty="0">
                <a:latin typeface="Times New Roman" panose="02020603050405020304" pitchFamily="18" charset="0"/>
                <a:cs typeface="Times New Roman" panose="02020603050405020304" pitchFamily="18" charset="0"/>
                <a:hlinkClick r:id="rId3"/>
              </a:rPr>
              <a:t>https://www.youtube.com/watch?v=Ktfvc9yTbzQ</a:t>
            </a:r>
            <a:endParaRPr lang="en-US" altLang="zh-TW" sz="2800" dirty="0">
              <a:latin typeface="Times New Roman" panose="02020603050405020304" pitchFamily="18" charset="0"/>
              <a:cs typeface="Times New Roman" panose="02020603050405020304" pitchFamily="18" charset="0"/>
            </a:endParaRPr>
          </a:p>
          <a:p>
            <a:r>
              <a:rPr lang="en-US" altLang="zh-TW" sz="2800" dirty="0" err="1">
                <a:latin typeface="Times New Roman" panose="02020603050405020304" pitchFamily="18" charset="0"/>
                <a:cs typeface="Times New Roman" panose="02020603050405020304" pitchFamily="18" charset="0"/>
              </a:rPr>
              <a:t>Github</a:t>
            </a:r>
            <a:r>
              <a:rPr lang="en-US" altLang="zh-TW" sz="2800" dirty="0">
                <a:latin typeface="Times New Roman" panose="02020603050405020304" pitchFamily="18" charset="0"/>
                <a:cs typeface="Times New Roman" panose="02020603050405020304" pitchFamily="18" charset="0"/>
              </a:rPr>
              <a:t> : </a:t>
            </a:r>
            <a:r>
              <a:rPr lang="en-US" altLang="zh-TW" sz="2800" dirty="0">
                <a:latin typeface="Times New Roman" panose="02020603050405020304" pitchFamily="18" charset="0"/>
                <a:cs typeface="Times New Roman" panose="02020603050405020304" pitchFamily="18" charset="0"/>
                <a:hlinkClick r:id="rId4"/>
              </a:rPr>
              <a:t>https://</a:t>
            </a:r>
            <a:r>
              <a:rPr lang="en-US" altLang="zh-TW" sz="2800" dirty="0" err="1">
                <a:latin typeface="Times New Roman" panose="02020603050405020304" pitchFamily="18" charset="0"/>
                <a:cs typeface="Times New Roman" panose="02020603050405020304" pitchFamily="18" charset="0"/>
                <a:hlinkClick r:id="rId4"/>
              </a:rPr>
              <a:t>github.com</a:t>
            </a:r>
            <a:r>
              <a:rPr lang="en-US" altLang="zh-TW" sz="2800" dirty="0">
                <a:latin typeface="Times New Roman" panose="02020603050405020304" pitchFamily="18" charset="0"/>
                <a:cs typeface="Times New Roman" panose="02020603050405020304" pitchFamily="18" charset="0"/>
                <a:hlinkClick r:id="rId4"/>
              </a:rPr>
              <a:t>/DavidHong1997/</a:t>
            </a:r>
            <a:r>
              <a:rPr lang="en-US" altLang="zh-TW" sz="2800" dirty="0" err="1">
                <a:latin typeface="Times New Roman" panose="02020603050405020304" pitchFamily="18" charset="0"/>
                <a:cs typeface="Times New Roman" panose="02020603050405020304" pitchFamily="18" charset="0"/>
                <a:hlinkClick r:id="rId4"/>
              </a:rPr>
              <a:t>UAV_Final.git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0592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480</Words>
  <Application>Microsoft Macintosh PowerPoint</Application>
  <PresentationFormat>寬螢幕</PresentationFormat>
  <Paragraphs>35</Paragraphs>
  <Slides>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vt:i4>
      </vt:variant>
    </vt:vector>
  </HeadingPairs>
  <TitlesOfParts>
    <vt:vector size="15" baseType="lpstr">
      <vt:lpstr>Kaiti SC</vt:lpstr>
      <vt:lpstr>Arial</vt:lpstr>
      <vt:lpstr>Calibri</vt:lpstr>
      <vt:lpstr>Calibri Light</vt:lpstr>
      <vt:lpstr>Times New Roman</vt:lpstr>
      <vt:lpstr>Office 佈景主題</vt:lpstr>
      <vt:lpstr>UAV Project</vt:lpstr>
      <vt:lpstr>UAV Final project</vt:lpstr>
      <vt:lpstr>rqt_graph </vt:lpstr>
      <vt:lpstr>Rviz wapoints to QP path</vt:lpstr>
      <vt:lpstr>QP trajectory move  and spawn UAV</vt:lpstr>
      <vt:lpstr>Follower UAV</vt:lpstr>
      <vt:lpstr>Follower UAV</vt:lpstr>
      <vt:lpstr>Follower UAV</vt:lpstr>
      <vt:lpstr>Result of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 Project</dc:title>
  <dc:creator>Microsoft Office User</dc:creator>
  <cp:lastModifiedBy>Microsoft Office User</cp:lastModifiedBy>
  <cp:revision>7</cp:revision>
  <dcterms:created xsi:type="dcterms:W3CDTF">2023-05-29T05:48:44Z</dcterms:created>
  <dcterms:modified xsi:type="dcterms:W3CDTF">2023-06-07T09:15:21Z</dcterms:modified>
</cp:coreProperties>
</file>